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1" r:id="rId2"/>
  </p:sldMasterIdLst>
  <p:notesMasterIdLst>
    <p:notesMasterId r:id="rId40"/>
  </p:notesMasterIdLst>
  <p:handoutMasterIdLst>
    <p:handoutMasterId r:id="rId41"/>
  </p:handoutMasterIdLst>
  <p:sldIdLst>
    <p:sldId id="256" r:id="rId3"/>
    <p:sldId id="438" r:id="rId4"/>
    <p:sldId id="487" r:id="rId5"/>
    <p:sldId id="458" r:id="rId6"/>
    <p:sldId id="464" r:id="rId7"/>
    <p:sldId id="474" r:id="rId8"/>
    <p:sldId id="459" r:id="rId9"/>
    <p:sldId id="465" r:id="rId10"/>
    <p:sldId id="477" r:id="rId11"/>
    <p:sldId id="478" r:id="rId12"/>
    <p:sldId id="445" r:id="rId13"/>
    <p:sldId id="475" r:id="rId14"/>
    <p:sldId id="479" r:id="rId15"/>
    <p:sldId id="455" r:id="rId16"/>
    <p:sldId id="480" r:id="rId17"/>
    <p:sldId id="463" r:id="rId18"/>
    <p:sldId id="460" r:id="rId19"/>
    <p:sldId id="488" r:id="rId20"/>
    <p:sldId id="473" r:id="rId21"/>
    <p:sldId id="466" r:id="rId22"/>
    <p:sldId id="467" r:id="rId23"/>
    <p:sldId id="468" r:id="rId24"/>
    <p:sldId id="469" r:id="rId25"/>
    <p:sldId id="470" r:id="rId26"/>
    <p:sldId id="471" r:id="rId27"/>
    <p:sldId id="472" r:id="rId28"/>
    <p:sldId id="486" r:id="rId29"/>
    <p:sldId id="456" r:id="rId30"/>
    <p:sldId id="457" r:id="rId31"/>
    <p:sldId id="461" r:id="rId32"/>
    <p:sldId id="462" r:id="rId33"/>
    <p:sldId id="482" r:id="rId34"/>
    <p:sldId id="481" r:id="rId35"/>
    <p:sldId id="483" r:id="rId36"/>
    <p:sldId id="484" r:id="rId37"/>
    <p:sldId id="496" r:id="rId38"/>
    <p:sldId id="49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8" autoAdjust="0"/>
    <p:restoredTop sz="94660"/>
  </p:normalViewPr>
  <p:slideViewPr>
    <p:cSldViewPr snapToGrid="0">
      <p:cViewPr varScale="1">
        <p:scale>
          <a:sx n="121" d="100"/>
          <a:sy n="121" d="100"/>
        </p:scale>
        <p:origin x="176" y="240"/>
      </p:cViewPr>
      <p:guideLst/>
    </p:cSldViewPr>
  </p:slideViewPr>
  <p:notesTextViewPr>
    <p:cViewPr>
      <p:scale>
        <a:sx n="1" d="1"/>
        <a:sy n="1" d="1"/>
      </p:scale>
      <p:origin x="0" y="0"/>
    </p:cViewPr>
  </p:notesTextViewPr>
  <p:notesViewPr>
    <p:cSldViewPr snapToGrid="0">
      <p:cViewPr varScale="1">
        <p:scale>
          <a:sx n="45" d="100"/>
          <a:sy n="45" d="100"/>
        </p:scale>
        <p:origin x="2478" y="3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AA3570-B70D-4A9F-9B63-1659E97590CB}" type="datetime1">
              <a:rPr lang="en-GB" smtClean="0"/>
              <a:t>07/11/2019</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E66DE-DB1C-43AA-B4F1-B9CA616C3851}" type="slidenum">
              <a:rPr lang="en-GB" smtClean="0"/>
              <a:t>‹#›</a:t>
            </a:fld>
            <a:endParaRPr lang="en-GB"/>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265" y="8685213"/>
            <a:ext cx="582535" cy="458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010390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1338F-B435-4DF6-9AE3-7F65274EBD0A}" type="datetime1">
              <a:rPr lang="en-GB" smtClean="0"/>
              <a:t>07/11/2019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3F1CD-332F-48CC-8A24-9D0A5CE7D91D}" type="slidenum">
              <a:rPr lang="en-GB" smtClean="0"/>
              <a:t>‹#›</a:t>
            </a:fld>
            <a:endParaRPr lang="en-GB"/>
          </a:p>
        </p:txBody>
      </p:sp>
    </p:spTree>
    <p:extLst>
      <p:ext uri="{BB962C8B-B14F-4D97-AF65-F5344CB8AC3E}">
        <p14:creationId xmlns:p14="http://schemas.microsoft.com/office/powerpoint/2010/main" val="809250304"/>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0D7E851C-70F9-4D76-BF3E-4E54C77E096E}" type="datetime1">
              <a:rPr lang="en-GB" smtClean="0"/>
              <a:t>07/11/2019</a:t>
            </a:fld>
            <a:endParaRPr lang="en-GB"/>
          </a:p>
        </p:txBody>
      </p:sp>
      <p:sp>
        <p:nvSpPr>
          <p:cNvPr id="5" name="Slide Number Placeholder 4"/>
          <p:cNvSpPr>
            <a:spLocks noGrp="1"/>
          </p:cNvSpPr>
          <p:nvPr>
            <p:ph type="sldNum" sz="quarter" idx="11"/>
          </p:nvPr>
        </p:nvSpPr>
        <p:spPr/>
        <p:txBody>
          <a:bodyPr/>
          <a:lstStyle/>
          <a:p>
            <a:fld id="{5033F1CD-332F-48CC-8A24-9D0A5CE7D91D}" type="slidenum">
              <a:rPr lang="en-GB" smtClean="0"/>
              <a:t>1</a:t>
            </a:fld>
            <a:endParaRPr lang="en-GB"/>
          </a:p>
        </p:txBody>
      </p:sp>
    </p:spTree>
    <p:extLst>
      <p:ext uri="{BB962C8B-B14F-4D97-AF65-F5344CB8AC3E}">
        <p14:creationId xmlns:p14="http://schemas.microsoft.com/office/powerpoint/2010/main" val="4209344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E251E9-812E-4854-B6DD-3E1C329A13AA}" type="slidenum">
              <a:rPr lang="en-GB" smtClean="0"/>
              <a:t>4</a:t>
            </a:fld>
            <a:endParaRPr lang="en-GB"/>
          </a:p>
        </p:txBody>
      </p:sp>
    </p:spTree>
    <p:extLst>
      <p:ext uri="{BB962C8B-B14F-4D97-AF65-F5344CB8AC3E}">
        <p14:creationId xmlns:p14="http://schemas.microsoft.com/office/powerpoint/2010/main" val="1443342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E251E9-812E-4854-B6DD-3E1C329A13AA}" type="slidenum">
              <a:rPr lang="en-GB" smtClean="0"/>
              <a:t>27</a:t>
            </a:fld>
            <a:endParaRPr lang="en-GB"/>
          </a:p>
        </p:txBody>
      </p:sp>
    </p:spTree>
    <p:extLst>
      <p:ext uri="{BB962C8B-B14F-4D97-AF65-F5344CB8AC3E}">
        <p14:creationId xmlns:p14="http://schemas.microsoft.com/office/powerpoint/2010/main" val="3881453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70CC3F-F4F0-46BB-A868-7CB1CC7F36E9}" type="datetime1">
              <a:rPr lang="en-US" smtClean="0"/>
              <a:t>11/7/19</a:t>
            </a:fld>
            <a:endParaRPr lang="en-US" dirty="0"/>
          </a:p>
        </p:txBody>
      </p:sp>
      <p:sp>
        <p:nvSpPr>
          <p:cNvPr id="5" name="Footer Placeholder 4"/>
          <p:cNvSpPr>
            <a:spLocks noGrp="1"/>
          </p:cNvSpPr>
          <p:nvPr>
            <p:ph type="ftr" sz="quarter" idx="11"/>
          </p:nvPr>
        </p:nvSpPr>
        <p:spPr/>
        <p:txBody>
          <a:bodyPr/>
          <a:lstStyle/>
          <a:p>
            <a:r>
              <a:rPr lang="fi-FI"/>
              <a:t>NTUA G. Bakas, I. Papakrivopoulos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B24137-F447-45C5-ADDB-1DEE88B977EB}" type="datetime1">
              <a:rPr lang="en-US" smtClean="0"/>
              <a:t>11/7/19</a:t>
            </a:fld>
            <a:endParaRPr lang="en-US" dirty="0"/>
          </a:p>
        </p:txBody>
      </p:sp>
      <p:sp>
        <p:nvSpPr>
          <p:cNvPr id="5" name="Footer Placeholder 4"/>
          <p:cNvSpPr>
            <a:spLocks noGrp="1"/>
          </p:cNvSpPr>
          <p:nvPr>
            <p:ph type="ftr" sz="quarter" idx="11"/>
          </p:nvPr>
        </p:nvSpPr>
        <p:spPr/>
        <p:txBody>
          <a:bodyPr/>
          <a:lstStyle/>
          <a:p>
            <a:r>
              <a:rPr lang="fi-FI"/>
              <a:t>NTUA G. Bakas, I. Papakrivopoulos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452AD9-823E-445A-8840-DE1BA1407B0F}" type="datetime1">
              <a:rPr lang="en-US" smtClean="0"/>
              <a:t>11/7/19</a:t>
            </a:fld>
            <a:endParaRPr lang="en-US" dirty="0"/>
          </a:p>
        </p:txBody>
      </p:sp>
      <p:sp>
        <p:nvSpPr>
          <p:cNvPr id="5" name="Footer Placeholder 4"/>
          <p:cNvSpPr>
            <a:spLocks noGrp="1"/>
          </p:cNvSpPr>
          <p:nvPr>
            <p:ph type="ftr" sz="quarter" idx="11"/>
          </p:nvPr>
        </p:nvSpPr>
        <p:spPr/>
        <p:txBody>
          <a:bodyPr/>
          <a:lstStyle/>
          <a:p>
            <a:r>
              <a:rPr lang="fi-FI"/>
              <a:t>NTUA G. Bakas, I. Papakrivopoulos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D34335A-3586-434F-9D39-96B67E9D14E2}" type="datetime1">
              <a:rPr lang="en-US" smtClean="0"/>
              <a:t>11/7/19</a:t>
            </a:fld>
            <a:endParaRPr lang="en-GB"/>
          </a:p>
        </p:txBody>
      </p:sp>
      <p:sp>
        <p:nvSpPr>
          <p:cNvPr id="5" name="Footer Placeholder 4"/>
          <p:cNvSpPr>
            <a:spLocks noGrp="1"/>
          </p:cNvSpPr>
          <p:nvPr>
            <p:ph type="ftr" sz="quarter" idx="11"/>
          </p:nvPr>
        </p:nvSpPr>
        <p:spPr/>
        <p:txBody>
          <a:bodyPr/>
          <a:lstStyle/>
          <a:p>
            <a:r>
              <a:rPr lang="fi-FI"/>
              <a:t>NTUA G. Bakas, I. Papakrivopoulos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610251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8A3CDD1-24B3-4A83-94EC-BCABDEEF598E}" type="datetime1">
              <a:rPr lang="en-US" smtClean="0"/>
              <a:t>11/7/19</a:t>
            </a:fld>
            <a:endParaRPr lang="en-GB"/>
          </a:p>
        </p:txBody>
      </p:sp>
      <p:sp>
        <p:nvSpPr>
          <p:cNvPr id="5" name="Footer Placeholder 4"/>
          <p:cNvSpPr>
            <a:spLocks noGrp="1"/>
          </p:cNvSpPr>
          <p:nvPr>
            <p:ph type="ftr" sz="quarter" idx="11"/>
          </p:nvPr>
        </p:nvSpPr>
        <p:spPr/>
        <p:txBody>
          <a:bodyPr/>
          <a:lstStyle/>
          <a:p>
            <a:r>
              <a:rPr lang="fi-FI"/>
              <a:t>NTUA G. Bakas, I. Papakrivopoulos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033997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98D5C6-59D9-4809-8643-02288EDFD862}" type="datetime1">
              <a:rPr lang="en-US" smtClean="0"/>
              <a:t>11/7/19</a:t>
            </a:fld>
            <a:endParaRPr lang="en-GB"/>
          </a:p>
        </p:txBody>
      </p:sp>
      <p:sp>
        <p:nvSpPr>
          <p:cNvPr id="5" name="Footer Placeholder 4"/>
          <p:cNvSpPr>
            <a:spLocks noGrp="1"/>
          </p:cNvSpPr>
          <p:nvPr>
            <p:ph type="ftr" sz="quarter" idx="11"/>
          </p:nvPr>
        </p:nvSpPr>
        <p:spPr/>
        <p:txBody>
          <a:bodyPr/>
          <a:lstStyle/>
          <a:p>
            <a:r>
              <a:rPr lang="fi-FI"/>
              <a:t>NTUA G. Bakas, I. Papakrivopoulos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321689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E8C49333-08CE-4959-8B20-6FFDB2AD2CE3}" type="datetime1">
              <a:rPr lang="en-US" smtClean="0"/>
              <a:t>11/7/19</a:t>
            </a:fld>
            <a:endParaRPr lang="en-GB"/>
          </a:p>
        </p:txBody>
      </p:sp>
      <p:sp>
        <p:nvSpPr>
          <p:cNvPr id="6" name="Footer Placeholder 5"/>
          <p:cNvSpPr>
            <a:spLocks noGrp="1"/>
          </p:cNvSpPr>
          <p:nvPr>
            <p:ph type="ftr" sz="quarter" idx="11"/>
          </p:nvPr>
        </p:nvSpPr>
        <p:spPr/>
        <p:txBody>
          <a:bodyPr/>
          <a:lstStyle/>
          <a:p>
            <a:r>
              <a:rPr lang="fi-FI"/>
              <a:t>NTUA G. Bakas, I. Papakrivopoulos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278732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0244BB5-59A9-43D2-B40B-9C4DD1D9E810}" type="datetime1">
              <a:rPr lang="en-US" smtClean="0"/>
              <a:t>11/7/19</a:t>
            </a:fld>
            <a:endParaRPr lang="en-GB"/>
          </a:p>
        </p:txBody>
      </p:sp>
      <p:sp>
        <p:nvSpPr>
          <p:cNvPr id="8" name="Footer Placeholder 7"/>
          <p:cNvSpPr>
            <a:spLocks noGrp="1"/>
          </p:cNvSpPr>
          <p:nvPr>
            <p:ph type="ftr" sz="quarter" idx="11"/>
          </p:nvPr>
        </p:nvSpPr>
        <p:spPr/>
        <p:txBody>
          <a:bodyPr/>
          <a:lstStyle/>
          <a:p>
            <a:r>
              <a:rPr lang="fi-FI"/>
              <a:t>NTUA G. Bakas, I. Papakrivopoulos</a:t>
            </a:r>
            <a:endParaRPr lang="en-GB"/>
          </a:p>
        </p:txBody>
      </p:sp>
      <p:sp>
        <p:nvSpPr>
          <p:cNvPr id="9" name="Slide Number Placeholder 8"/>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05873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52C7BD1-B5E6-431A-949E-151D673733DD}" type="datetime1">
              <a:rPr lang="en-US" smtClean="0"/>
              <a:t>11/7/19</a:t>
            </a:fld>
            <a:endParaRPr lang="en-GB"/>
          </a:p>
        </p:txBody>
      </p:sp>
      <p:sp>
        <p:nvSpPr>
          <p:cNvPr id="4" name="Footer Placeholder 3"/>
          <p:cNvSpPr>
            <a:spLocks noGrp="1"/>
          </p:cNvSpPr>
          <p:nvPr>
            <p:ph type="ftr" sz="quarter" idx="11"/>
          </p:nvPr>
        </p:nvSpPr>
        <p:spPr/>
        <p:txBody>
          <a:bodyPr/>
          <a:lstStyle/>
          <a:p>
            <a:r>
              <a:rPr lang="fi-FI"/>
              <a:t>NTUA G. Bakas, I. Papakrivopoulos</a:t>
            </a:r>
            <a:endParaRPr lang="en-GB"/>
          </a:p>
        </p:txBody>
      </p:sp>
      <p:sp>
        <p:nvSpPr>
          <p:cNvPr id="5" name="Slide Number Placeholder 4"/>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4002484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3ACACC-B893-415F-8470-0AF677E741A8}" type="datetime1">
              <a:rPr lang="en-US" smtClean="0"/>
              <a:t>11/7/19</a:t>
            </a:fld>
            <a:endParaRPr lang="en-GB"/>
          </a:p>
        </p:txBody>
      </p:sp>
      <p:sp>
        <p:nvSpPr>
          <p:cNvPr id="3" name="Footer Placeholder 2"/>
          <p:cNvSpPr>
            <a:spLocks noGrp="1"/>
          </p:cNvSpPr>
          <p:nvPr>
            <p:ph type="ftr" sz="quarter" idx="11"/>
          </p:nvPr>
        </p:nvSpPr>
        <p:spPr/>
        <p:txBody>
          <a:bodyPr/>
          <a:lstStyle/>
          <a:p>
            <a:r>
              <a:rPr lang="fi-FI"/>
              <a:t>NTUA G. Bakas, I. Papakrivopoulos</a:t>
            </a:r>
            <a:endParaRPr lang="en-GB"/>
          </a:p>
        </p:txBody>
      </p:sp>
      <p:sp>
        <p:nvSpPr>
          <p:cNvPr id="4" name="Slide Number Placeholder 3"/>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36632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2C1EBAD-8585-4EAE-9D47-B8800D8018AA}" type="datetime1">
              <a:rPr lang="en-US" smtClean="0"/>
              <a:t>11/7/19</a:t>
            </a:fld>
            <a:endParaRPr lang="en-GB"/>
          </a:p>
        </p:txBody>
      </p:sp>
      <p:sp>
        <p:nvSpPr>
          <p:cNvPr id="6" name="Footer Placeholder 5"/>
          <p:cNvSpPr>
            <a:spLocks noGrp="1"/>
          </p:cNvSpPr>
          <p:nvPr>
            <p:ph type="ftr" sz="quarter" idx="11"/>
          </p:nvPr>
        </p:nvSpPr>
        <p:spPr/>
        <p:txBody>
          <a:bodyPr/>
          <a:lstStyle/>
          <a:p>
            <a:r>
              <a:rPr lang="fi-FI"/>
              <a:t>NTUA G. Bakas, I. Papakrivopoulos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9537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6" y="1289956"/>
            <a:ext cx="11185074" cy="49312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FDFAE3-A6AC-47F4-9F09-6BE9C0C0FB13}" type="datetime1">
              <a:rPr lang="en-US" smtClean="0"/>
              <a:t>11/7/19</a:t>
            </a:fld>
            <a:endParaRPr lang="en-US" dirty="0"/>
          </a:p>
        </p:txBody>
      </p:sp>
      <p:sp>
        <p:nvSpPr>
          <p:cNvPr id="9" name="Footer Placeholder 8"/>
          <p:cNvSpPr>
            <a:spLocks noGrp="1"/>
          </p:cNvSpPr>
          <p:nvPr>
            <p:ph type="ftr" sz="quarter" idx="11"/>
          </p:nvPr>
        </p:nvSpPr>
        <p:spPr/>
        <p:txBody>
          <a:bodyPr/>
          <a:lstStyle/>
          <a:p>
            <a:r>
              <a:rPr lang="fi-FI"/>
              <a:t>NTUA G. Bakas, I. Papakrivopoulos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itle 10"/>
          <p:cNvSpPr>
            <a:spLocks noGrp="1"/>
          </p:cNvSpPr>
          <p:nvPr>
            <p:ph type="title"/>
          </p:nvPr>
        </p:nvSpPr>
        <p:spPr>
          <a:xfrm>
            <a:off x="489856" y="-1"/>
            <a:ext cx="8882743" cy="1289957"/>
          </a:xfrm>
        </p:spPr>
        <p:txBody>
          <a:bodyPr/>
          <a:lstStyle/>
          <a:p>
            <a:r>
              <a:rPr lang="en-US" dirty="0"/>
              <a:t>Click to edit Master title style</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64BBFAD-599D-4F86-B35F-B5DD90EE8D1C}" type="datetime1">
              <a:rPr lang="en-US" smtClean="0"/>
              <a:t>11/7/19</a:t>
            </a:fld>
            <a:endParaRPr lang="en-GB"/>
          </a:p>
        </p:txBody>
      </p:sp>
      <p:sp>
        <p:nvSpPr>
          <p:cNvPr id="6" name="Footer Placeholder 5"/>
          <p:cNvSpPr>
            <a:spLocks noGrp="1"/>
          </p:cNvSpPr>
          <p:nvPr>
            <p:ph type="ftr" sz="quarter" idx="11"/>
          </p:nvPr>
        </p:nvSpPr>
        <p:spPr/>
        <p:txBody>
          <a:bodyPr/>
          <a:lstStyle/>
          <a:p>
            <a:r>
              <a:rPr lang="fi-FI"/>
              <a:t>NTUA G. Bakas, I. Papakrivopoulos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961710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9A4C386-343A-4915-B90D-A61E2789050B}" type="datetime1">
              <a:rPr lang="en-US" smtClean="0"/>
              <a:t>11/7/19</a:t>
            </a:fld>
            <a:endParaRPr lang="en-GB"/>
          </a:p>
        </p:txBody>
      </p:sp>
      <p:sp>
        <p:nvSpPr>
          <p:cNvPr id="5" name="Footer Placeholder 4"/>
          <p:cNvSpPr>
            <a:spLocks noGrp="1"/>
          </p:cNvSpPr>
          <p:nvPr>
            <p:ph type="ftr" sz="quarter" idx="11"/>
          </p:nvPr>
        </p:nvSpPr>
        <p:spPr/>
        <p:txBody>
          <a:bodyPr/>
          <a:lstStyle/>
          <a:p>
            <a:r>
              <a:rPr lang="fi-FI"/>
              <a:t>NTUA G. Bakas, I. Papakrivopoulos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912516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8633DEC-0070-4E4F-9FB5-5650E1E5BE04}" type="datetime1">
              <a:rPr lang="en-US" smtClean="0"/>
              <a:t>11/7/19</a:t>
            </a:fld>
            <a:endParaRPr lang="en-GB"/>
          </a:p>
        </p:txBody>
      </p:sp>
      <p:sp>
        <p:nvSpPr>
          <p:cNvPr id="5" name="Footer Placeholder 4"/>
          <p:cNvSpPr>
            <a:spLocks noGrp="1"/>
          </p:cNvSpPr>
          <p:nvPr>
            <p:ph type="ftr" sz="quarter" idx="11"/>
          </p:nvPr>
        </p:nvSpPr>
        <p:spPr/>
        <p:txBody>
          <a:bodyPr/>
          <a:lstStyle/>
          <a:p>
            <a:r>
              <a:rPr lang="fi-FI"/>
              <a:t>NTUA G. Bakas, I. Papakrivopoulos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00584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CEB96-F060-4BD0-A319-7DDBAD2330C7}" type="datetime1">
              <a:rPr lang="en-US" smtClean="0"/>
              <a:t>11/7/19</a:t>
            </a:fld>
            <a:endParaRPr lang="en-US" dirty="0"/>
          </a:p>
        </p:txBody>
      </p:sp>
      <p:sp>
        <p:nvSpPr>
          <p:cNvPr id="5" name="Footer Placeholder 4"/>
          <p:cNvSpPr>
            <a:spLocks noGrp="1"/>
          </p:cNvSpPr>
          <p:nvPr>
            <p:ph type="ftr" sz="quarter" idx="11"/>
          </p:nvPr>
        </p:nvSpPr>
        <p:spPr/>
        <p:txBody>
          <a:bodyPr/>
          <a:lstStyle/>
          <a:p>
            <a:r>
              <a:rPr lang="fi-FI"/>
              <a:t>NTUA G. Bakas, I. Papakrivopoulos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265" y="0"/>
            <a:ext cx="9548949" cy="1255043"/>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264" y="1428330"/>
            <a:ext cx="6054635" cy="4858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7586" y="1428329"/>
            <a:ext cx="6094413" cy="4858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4EC976-2A06-42F2-83D5-727A07C4432D}" type="datetime1">
              <a:rPr lang="en-US" smtClean="0"/>
              <a:t>11/7/19</a:t>
            </a:fld>
            <a:endParaRPr lang="en-US" dirty="0"/>
          </a:p>
        </p:txBody>
      </p:sp>
      <p:sp>
        <p:nvSpPr>
          <p:cNvPr id="6" name="Footer Placeholder 5"/>
          <p:cNvSpPr>
            <a:spLocks noGrp="1"/>
          </p:cNvSpPr>
          <p:nvPr>
            <p:ph type="ftr" sz="quarter" idx="11"/>
          </p:nvPr>
        </p:nvSpPr>
        <p:spPr/>
        <p:txBody>
          <a:bodyPr/>
          <a:lstStyle/>
          <a:p>
            <a:r>
              <a:rPr lang="fi-FI"/>
              <a:t>NTUA G. Bakas, I. Papakrivopoulos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0" y="27154"/>
            <a:ext cx="9454243" cy="11485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A39BAF-3515-4BA9-8721-0FD7C068E6CE}" type="datetime1">
              <a:rPr lang="en-US" smtClean="0"/>
              <a:t>11/7/19</a:t>
            </a:fld>
            <a:endParaRPr lang="en-US" dirty="0"/>
          </a:p>
        </p:txBody>
      </p:sp>
      <p:sp>
        <p:nvSpPr>
          <p:cNvPr id="8" name="Footer Placeholder 7"/>
          <p:cNvSpPr>
            <a:spLocks noGrp="1"/>
          </p:cNvSpPr>
          <p:nvPr>
            <p:ph type="ftr" sz="quarter" idx="11"/>
          </p:nvPr>
        </p:nvSpPr>
        <p:spPr/>
        <p:txBody>
          <a:bodyPr/>
          <a:lstStyle/>
          <a:p>
            <a:r>
              <a:rPr lang="fi-FI"/>
              <a:t>NTUA G. Bakas, I. Papakrivopoulos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D7B019-E4B6-436B-9882-A2B77EE70AF1}" type="datetime1">
              <a:rPr lang="en-US" smtClean="0"/>
              <a:t>11/7/19</a:t>
            </a:fld>
            <a:endParaRPr lang="en-US" dirty="0"/>
          </a:p>
        </p:txBody>
      </p:sp>
      <p:sp>
        <p:nvSpPr>
          <p:cNvPr id="4" name="Footer Placeholder 3"/>
          <p:cNvSpPr>
            <a:spLocks noGrp="1"/>
          </p:cNvSpPr>
          <p:nvPr>
            <p:ph type="ftr" sz="quarter" idx="11"/>
          </p:nvPr>
        </p:nvSpPr>
        <p:spPr/>
        <p:txBody>
          <a:bodyPr/>
          <a:lstStyle/>
          <a:p>
            <a:r>
              <a:rPr lang="fi-FI"/>
              <a:t>NTUA G. Bakas, I. Papakrivopoulos</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1BE9073-E7C2-4887-95DE-832592E46858}" type="datetime1">
              <a:rPr lang="en-US" smtClean="0"/>
              <a:t>11/7/19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fi-FI"/>
              <a:t>NTUA G. Bakas, I. Papakrivopoulos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12483" y="5366222"/>
            <a:ext cx="825539" cy="80124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87284"/>
            <a:ext cx="3200400" cy="112103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278086" y="87284"/>
            <a:ext cx="7727196" cy="62179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20586"/>
            <a:ext cx="3200400" cy="4884618"/>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0392B4E-FEAF-42BF-8CB0-15FC260E7913}" type="datetime1">
              <a:rPr lang="en-US" smtClean="0"/>
              <a:t>11/7/19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fi-FI"/>
              <a:t>NTUA G. Bakas, I. Papakrivopoulos</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72BCF8B-3E8E-431D-82BE-9E44782EED80}" type="datetime1">
              <a:rPr lang="en-US" smtClean="0"/>
              <a:t>11/7/19</a:t>
            </a:fld>
            <a:endParaRPr lang="en-US" dirty="0"/>
          </a:p>
        </p:txBody>
      </p:sp>
      <p:sp>
        <p:nvSpPr>
          <p:cNvPr id="6" name="Footer Placeholder 5"/>
          <p:cNvSpPr>
            <a:spLocks noGrp="1"/>
          </p:cNvSpPr>
          <p:nvPr>
            <p:ph type="ftr" sz="quarter" idx="11"/>
          </p:nvPr>
        </p:nvSpPr>
        <p:spPr/>
        <p:txBody>
          <a:bodyPr/>
          <a:lstStyle/>
          <a:p>
            <a:r>
              <a:rPr lang="fi-FI"/>
              <a:t>NTUA G. Bakas, I. Papakrivopoulos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3895" y="32658"/>
            <a:ext cx="8161019" cy="10287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11160" y="1443930"/>
            <a:ext cx="11939326" cy="4857296"/>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36859CF-2FA5-4ECD-B70A-458D3733E031}" type="datetime1">
              <a:rPr lang="en-US" smtClean="0"/>
              <a:t>11/7/19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fi-FI"/>
              <a:t>NTUA G. Bakas, I. Papakrivopoulos</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flipV="1">
            <a:off x="555171" y="1273629"/>
            <a:ext cx="10657312" cy="16328"/>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212483" y="5499984"/>
            <a:ext cx="825539" cy="80124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41388"/>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0C0037-87E8-4271-BAB8-7377F3CDBABC}" type="datetime1">
              <a:rPr lang="en-US" smtClean="0"/>
              <a:t>11/7/19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t>NTUA G. Bakas, I. Papakrivopoulos</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B5D5E-B83D-4048-87A4-9B83BCBFD02A}" type="slidenum">
              <a:rPr lang="en-GB" smtClean="0"/>
              <a:t>‹#›</a:t>
            </a:fld>
            <a:endParaRPr lang="en-GB"/>
          </a:p>
        </p:txBody>
      </p:sp>
    </p:spTree>
    <p:extLst>
      <p:ext uri="{BB962C8B-B14F-4D97-AF65-F5344CB8AC3E}">
        <p14:creationId xmlns:p14="http://schemas.microsoft.com/office/powerpoint/2010/main" val="34197293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7.xml"/><Relationship Id="rId4" Type="http://schemas.openxmlformats.org/officeDocument/2006/relationships/image" Target="../media/image25.emf"/></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1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7.xml"/><Relationship Id="rId5" Type="http://schemas.openxmlformats.org/officeDocument/2006/relationships/image" Target="../media/image38.emf"/><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7.xml"/><Relationship Id="rId4" Type="http://schemas.openxmlformats.org/officeDocument/2006/relationships/image" Target="../media/image53.emf"/></Relationships>
</file>

<file path=ppt/slides/_rels/slide29.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59.emf"/><Relationship Id="rId2" Type="http://schemas.openxmlformats.org/officeDocument/2006/relationships/image" Target="../media/image54.emf"/><Relationship Id="rId1" Type="http://schemas.openxmlformats.org/officeDocument/2006/relationships/slideLayout" Target="../slideLayouts/slideLayout7.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emf"/><Relationship Id="rId7" Type="http://schemas.openxmlformats.org/officeDocument/2006/relationships/image" Target="../media/image65.emf"/><Relationship Id="rId2" Type="http://schemas.openxmlformats.org/officeDocument/2006/relationships/image" Target="../media/image60.emf"/><Relationship Id="rId1" Type="http://schemas.openxmlformats.org/officeDocument/2006/relationships/slideLayout" Target="../slideLayouts/slideLayout7.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3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7.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2.xml.rels><?xml version="1.0" encoding="UTF-8" standalone="yes"?>
<Relationships xmlns="http://schemas.openxmlformats.org/package/2006/relationships"><Relationship Id="rId3" Type="http://schemas.openxmlformats.org/officeDocument/2006/relationships/image" Target="../media/image72.emf"/><Relationship Id="rId7" Type="http://schemas.openxmlformats.org/officeDocument/2006/relationships/image" Target="../media/image76.emf"/><Relationship Id="rId2" Type="http://schemas.openxmlformats.org/officeDocument/2006/relationships/image" Target="../media/image71.emf"/><Relationship Id="rId1" Type="http://schemas.openxmlformats.org/officeDocument/2006/relationships/slideLayout" Target="../slideLayouts/slideLayout7.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3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7.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34.xml.rels><?xml version="1.0" encoding="UTF-8" standalone="yes"?>
<Relationships xmlns="http://schemas.openxmlformats.org/package/2006/relationships"><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image" Target="../media/image82.emf"/><Relationship Id="rId1" Type="http://schemas.openxmlformats.org/officeDocument/2006/relationships/slideLayout" Target="../slideLayouts/slideLayout7.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slides/_rels/slide35.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7.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5.emf"/><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28601"/>
            <a:ext cx="10058400" cy="2409496"/>
          </a:xfrm>
        </p:spPr>
        <p:txBody>
          <a:bodyPr anchor="t">
            <a:noAutofit/>
          </a:bodyPr>
          <a:lstStyle/>
          <a:p>
            <a:pPr algn="ctr"/>
            <a:br>
              <a:rPr lang="en-US" sz="4400" dirty="0"/>
            </a:br>
            <a:r>
              <a:rPr lang="en-US" sz="4400" dirty="0"/>
              <a:t>Status Report</a:t>
            </a:r>
            <a:br>
              <a:rPr lang="en-US" sz="4400" dirty="0"/>
            </a:br>
            <a:r>
              <a:rPr lang="en-US" sz="4400" dirty="0"/>
              <a:t>Mass Fit and </a:t>
            </a:r>
            <a:r>
              <a:rPr lang="en-US" sz="4400" dirty="0" err="1"/>
              <a:t>bTagging</a:t>
            </a:r>
            <a:r>
              <a:rPr lang="en-US" sz="4400" dirty="0"/>
              <a:t> Efficiency </a:t>
            </a:r>
            <a:br>
              <a:rPr lang="en-US" sz="4400" dirty="0"/>
            </a:br>
            <a:r>
              <a:rPr lang="en-US" sz="4400" dirty="0"/>
              <a:t>(2016 and 2017)</a:t>
            </a:r>
            <a:endParaRPr lang="en-GB" sz="4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779" y="4589506"/>
            <a:ext cx="1083373" cy="10206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393" y="4589506"/>
            <a:ext cx="1048465" cy="1048465"/>
          </a:xfrm>
          <a:prstGeom prst="rect">
            <a:avLst/>
          </a:prstGeom>
        </p:spPr>
      </p:pic>
      <p:sp>
        <p:nvSpPr>
          <p:cNvPr id="3" name="TextBox 2"/>
          <p:cNvSpPr txBox="1"/>
          <p:nvPr/>
        </p:nvSpPr>
        <p:spPr>
          <a:xfrm>
            <a:off x="1233287" y="2761861"/>
            <a:ext cx="9914709" cy="369332"/>
          </a:xfrm>
          <a:prstGeom prst="rect">
            <a:avLst/>
          </a:prstGeom>
          <a:noFill/>
        </p:spPr>
        <p:txBody>
          <a:bodyPr wrap="square" rtlCol="0">
            <a:spAutoFit/>
          </a:bodyPr>
          <a:lstStyle/>
          <a:p>
            <a:pPr algn="ctr"/>
            <a:r>
              <a:rPr lang="en-US" u="sng" dirty="0"/>
              <a:t>George </a:t>
            </a:r>
            <a:r>
              <a:rPr lang="en-US" u="sng" dirty="0" err="1"/>
              <a:t>Bakas</a:t>
            </a:r>
            <a:r>
              <a:rPr lang="en-US" dirty="0"/>
              <a:t>, </a:t>
            </a:r>
            <a:r>
              <a:rPr lang="en-US" dirty="0" err="1"/>
              <a:t>K.Kousouris</a:t>
            </a:r>
            <a:r>
              <a:rPr lang="en-US" dirty="0"/>
              <a:t>, </a:t>
            </a:r>
            <a:r>
              <a:rPr lang="en-US" dirty="0" err="1"/>
              <a:t>Ioannis</a:t>
            </a:r>
            <a:r>
              <a:rPr lang="en-US" dirty="0"/>
              <a:t> </a:t>
            </a:r>
            <a:r>
              <a:rPr lang="en-US" dirty="0" err="1"/>
              <a:t>Papakrivopoulos</a:t>
            </a:r>
            <a:endParaRPr lang="en-US" dirty="0"/>
          </a:p>
        </p:txBody>
      </p:sp>
    </p:spTree>
    <p:extLst>
      <p:ext uri="{BB962C8B-B14F-4D97-AF65-F5344CB8AC3E}">
        <p14:creationId xmlns:p14="http://schemas.microsoft.com/office/powerpoint/2010/main" val="25870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1384995"/>
          </a:xfrm>
          <a:prstGeom prst="rect">
            <a:avLst/>
          </a:prstGeom>
          <a:noFill/>
        </p:spPr>
        <p:txBody>
          <a:bodyPr wrap="square" rtlCol="0">
            <a:spAutoFit/>
          </a:bodyPr>
          <a:lstStyle/>
          <a:p>
            <a:r>
              <a:rPr lang="en-US" sz="2800" u="sng" dirty="0"/>
              <a:t>Efficiency, Acceptance for |cos(</a:t>
            </a:r>
            <a:r>
              <a:rPr lang="el-GR" sz="2800" u="sng" dirty="0"/>
              <a:t>θ*)|</a:t>
            </a:r>
            <a:endParaRPr lang="en-US" sz="2800" u="sng" dirty="0"/>
          </a:p>
          <a:p>
            <a:endParaRPr lang="en-US" sz="2800" u="sng" dirty="0"/>
          </a:p>
          <a:p>
            <a:endParaRPr lang="en-US" sz="2800" u="sng" dirty="0"/>
          </a:p>
        </p:txBody>
      </p:sp>
      <p:sp>
        <p:nvSpPr>
          <p:cNvPr id="6" name="Rectangle 5"/>
          <p:cNvSpPr/>
          <p:nvPr/>
        </p:nvSpPr>
        <p:spPr>
          <a:xfrm>
            <a:off x="1783080" y="1001839"/>
            <a:ext cx="585216" cy="2966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34263" y="1001839"/>
            <a:ext cx="585216" cy="2966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E1DE0C90-AD40-DC41-84A8-B5273138A15E}"/>
              </a:ext>
            </a:extLst>
          </p:cNvPr>
          <p:cNvPicPr>
            <a:picLocks noChangeAspect="1"/>
          </p:cNvPicPr>
          <p:nvPr/>
        </p:nvPicPr>
        <p:blipFill>
          <a:blip r:embed="rId2"/>
          <a:stretch>
            <a:fillRect/>
          </a:stretch>
        </p:blipFill>
        <p:spPr>
          <a:xfrm rot="5400000">
            <a:off x="6487257" y="236722"/>
            <a:ext cx="5041265" cy="6120765"/>
          </a:xfrm>
          <a:prstGeom prst="rect">
            <a:avLst/>
          </a:prstGeom>
        </p:spPr>
      </p:pic>
      <p:pic>
        <p:nvPicPr>
          <p:cNvPr id="21" name="Picture 20">
            <a:extLst>
              <a:ext uri="{FF2B5EF4-FFF2-40B4-BE49-F238E27FC236}">
                <a16:creationId xmlns:a16="http://schemas.microsoft.com/office/drawing/2014/main" id="{9A49185C-4B63-8249-BADF-EFB2C7B6B6EE}"/>
              </a:ext>
            </a:extLst>
          </p:cNvPr>
          <p:cNvPicPr>
            <a:picLocks noChangeAspect="1"/>
          </p:cNvPicPr>
          <p:nvPr/>
        </p:nvPicPr>
        <p:blipFill>
          <a:blip r:embed="rId3"/>
          <a:stretch>
            <a:fillRect/>
          </a:stretch>
        </p:blipFill>
        <p:spPr>
          <a:xfrm rot="5400000">
            <a:off x="539750" y="236722"/>
            <a:ext cx="5041265" cy="6120765"/>
          </a:xfrm>
          <a:prstGeom prst="rect">
            <a:avLst/>
          </a:prstGeom>
        </p:spPr>
      </p:pic>
    </p:spTree>
    <p:extLst>
      <p:ext uri="{BB962C8B-B14F-4D97-AF65-F5344CB8AC3E}">
        <p14:creationId xmlns:p14="http://schemas.microsoft.com/office/powerpoint/2010/main" val="3385895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1384995"/>
          </a:xfrm>
          <a:prstGeom prst="rect">
            <a:avLst/>
          </a:prstGeom>
          <a:noFill/>
        </p:spPr>
        <p:txBody>
          <a:bodyPr wrap="square" rtlCol="0">
            <a:spAutoFit/>
          </a:bodyPr>
          <a:lstStyle/>
          <a:p>
            <a:r>
              <a:rPr lang="en-US" sz="2800" u="sng" dirty="0"/>
              <a:t>QCD Closure Tests </a:t>
            </a:r>
            <a:r>
              <a:rPr lang="el-GR" sz="2800" u="sng" dirty="0"/>
              <a:t>’</a:t>
            </a:r>
            <a:r>
              <a:rPr lang="en-US" sz="2800" u="sng" dirty="0"/>
              <a:t>16</a:t>
            </a:r>
            <a:r>
              <a:rPr lang="el-GR" sz="2800" u="sng" dirty="0"/>
              <a:t>, ‘17, ’18 </a:t>
            </a:r>
            <a:r>
              <a:rPr lang="en-US" sz="2800" u="sng" dirty="0"/>
              <a:t>jetPt0</a:t>
            </a:r>
          </a:p>
          <a:p>
            <a:endParaRPr lang="en-US" sz="2800" u="sng" dirty="0"/>
          </a:p>
          <a:p>
            <a:endParaRPr lang="en-US" sz="2800" u="sng" dirty="0"/>
          </a:p>
        </p:txBody>
      </p:sp>
      <p:sp>
        <p:nvSpPr>
          <p:cNvPr id="14" name="TextBox 13"/>
          <p:cNvSpPr txBox="1"/>
          <p:nvPr/>
        </p:nvSpPr>
        <p:spPr>
          <a:xfrm>
            <a:off x="1499616" y="832104"/>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5" name="TextBox 14"/>
          <p:cNvSpPr txBox="1"/>
          <p:nvPr/>
        </p:nvSpPr>
        <p:spPr>
          <a:xfrm>
            <a:off x="5335977" y="832104"/>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6" name="TextBox 15"/>
          <p:cNvSpPr txBox="1"/>
          <p:nvPr/>
        </p:nvSpPr>
        <p:spPr>
          <a:xfrm>
            <a:off x="9375920" y="832104"/>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pic>
        <p:nvPicPr>
          <p:cNvPr id="18" name="Picture 17">
            <a:extLst>
              <a:ext uri="{FF2B5EF4-FFF2-40B4-BE49-F238E27FC236}">
                <a16:creationId xmlns:a16="http://schemas.microsoft.com/office/drawing/2014/main" id="{F083A01C-6BBE-FA49-98D3-60E37D17A973}"/>
              </a:ext>
            </a:extLst>
          </p:cNvPr>
          <p:cNvPicPr>
            <a:picLocks noChangeAspect="1"/>
          </p:cNvPicPr>
          <p:nvPr/>
        </p:nvPicPr>
        <p:blipFill>
          <a:blip r:embed="rId2"/>
          <a:stretch>
            <a:fillRect/>
          </a:stretch>
        </p:blipFill>
        <p:spPr>
          <a:xfrm>
            <a:off x="4008954" y="1468970"/>
            <a:ext cx="3989070" cy="3280410"/>
          </a:xfrm>
          <a:prstGeom prst="rect">
            <a:avLst/>
          </a:prstGeom>
        </p:spPr>
      </p:pic>
      <p:pic>
        <p:nvPicPr>
          <p:cNvPr id="19" name="Picture 18">
            <a:extLst>
              <a:ext uri="{FF2B5EF4-FFF2-40B4-BE49-F238E27FC236}">
                <a16:creationId xmlns:a16="http://schemas.microsoft.com/office/drawing/2014/main" id="{C6A11016-6F4F-7F4F-A3DE-3F59F96B9537}"/>
              </a:ext>
            </a:extLst>
          </p:cNvPr>
          <p:cNvPicPr>
            <a:picLocks noChangeAspect="1"/>
          </p:cNvPicPr>
          <p:nvPr/>
        </p:nvPicPr>
        <p:blipFill>
          <a:blip r:embed="rId3"/>
          <a:stretch>
            <a:fillRect/>
          </a:stretch>
        </p:blipFill>
        <p:spPr>
          <a:xfrm>
            <a:off x="8134812" y="1468970"/>
            <a:ext cx="3989070" cy="3280410"/>
          </a:xfrm>
          <a:prstGeom prst="rect">
            <a:avLst/>
          </a:prstGeom>
        </p:spPr>
      </p:pic>
      <p:pic>
        <p:nvPicPr>
          <p:cNvPr id="4" name="Picture 3">
            <a:extLst>
              <a:ext uri="{FF2B5EF4-FFF2-40B4-BE49-F238E27FC236}">
                <a16:creationId xmlns:a16="http://schemas.microsoft.com/office/drawing/2014/main" id="{2D5BEB2A-2E29-DB4E-BC76-3A1AC8161AFF}"/>
              </a:ext>
            </a:extLst>
          </p:cNvPr>
          <p:cNvPicPr>
            <a:picLocks noChangeAspect="1"/>
          </p:cNvPicPr>
          <p:nvPr/>
        </p:nvPicPr>
        <p:blipFill>
          <a:blip r:embed="rId4"/>
          <a:stretch>
            <a:fillRect/>
          </a:stretch>
        </p:blipFill>
        <p:spPr>
          <a:xfrm>
            <a:off x="19884" y="1468970"/>
            <a:ext cx="3989070" cy="3280410"/>
          </a:xfrm>
          <a:prstGeom prst="rect">
            <a:avLst/>
          </a:prstGeom>
        </p:spPr>
      </p:pic>
    </p:spTree>
    <p:extLst>
      <p:ext uri="{BB962C8B-B14F-4D97-AF65-F5344CB8AC3E}">
        <p14:creationId xmlns:p14="http://schemas.microsoft.com/office/powerpoint/2010/main" val="477004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CR Contamination ’16,’17,’18 jetPt0</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5291"/>
            <a:ext cx="4188524" cy="343843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227" y="1375291"/>
            <a:ext cx="4188524" cy="343843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3476" y="1375291"/>
            <a:ext cx="4188524" cy="3438430"/>
          </a:xfrm>
          <a:prstGeom prst="rect">
            <a:avLst/>
          </a:prstGeom>
        </p:spPr>
      </p:pic>
      <p:sp>
        <p:nvSpPr>
          <p:cNvPr id="11" name="TextBox 10"/>
          <p:cNvSpPr txBox="1"/>
          <p:nvPr/>
        </p:nvSpPr>
        <p:spPr>
          <a:xfrm>
            <a:off x="1499616" y="832104"/>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2" name="TextBox 11"/>
          <p:cNvSpPr txBox="1"/>
          <p:nvPr/>
        </p:nvSpPr>
        <p:spPr>
          <a:xfrm>
            <a:off x="5335977" y="832104"/>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3" name="TextBox 12"/>
          <p:cNvSpPr txBox="1"/>
          <p:nvPr/>
        </p:nvSpPr>
        <p:spPr>
          <a:xfrm>
            <a:off x="9375920" y="832104"/>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sp>
        <p:nvSpPr>
          <p:cNvPr id="14" name="Rectangle 13"/>
          <p:cNvSpPr/>
          <p:nvPr/>
        </p:nvSpPr>
        <p:spPr>
          <a:xfrm>
            <a:off x="7011579" y="243583"/>
            <a:ext cx="2313992" cy="632367"/>
          </a:xfrm>
          <a:prstGeom prst="rect">
            <a:avLst/>
          </a:prstGeom>
          <a:solidFill>
            <a:schemeClr val="bg1">
              <a:alpha val="9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 name="Straight Connector 14"/>
          <p:cNvCxnSpPr/>
          <p:nvPr/>
        </p:nvCxnSpPr>
        <p:spPr>
          <a:xfrm>
            <a:off x="7086223" y="373205"/>
            <a:ext cx="56916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093998" y="777532"/>
            <a:ext cx="569168" cy="0"/>
          </a:xfrm>
          <a:prstGeom prst="line">
            <a:avLst/>
          </a:prstGeom>
          <a:ln>
            <a:solidFill>
              <a:srgbClr val="0033CC"/>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663165" y="243584"/>
            <a:ext cx="1691648" cy="246221"/>
          </a:xfrm>
          <a:prstGeom prst="rect">
            <a:avLst/>
          </a:prstGeom>
          <a:noFill/>
        </p:spPr>
        <p:txBody>
          <a:bodyPr wrap="square" rtlCol="0">
            <a:spAutoFit/>
          </a:bodyPr>
          <a:lstStyle/>
          <a:p>
            <a:r>
              <a:rPr lang="en-US" sz="1000" dirty="0"/>
              <a:t>Control Region QCD sample</a:t>
            </a:r>
            <a:endParaRPr lang="en-GB" sz="1000" dirty="0"/>
          </a:p>
        </p:txBody>
      </p:sp>
      <p:sp>
        <p:nvSpPr>
          <p:cNvPr id="18" name="TextBox 17"/>
          <p:cNvSpPr txBox="1"/>
          <p:nvPr/>
        </p:nvSpPr>
        <p:spPr>
          <a:xfrm>
            <a:off x="7663166" y="629729"/>
            <a:ext cx="1576872" cy="246221"/>
          </a:xfrm>
          <a:prstGeom prst="rect">
            <a:avLst/>
          </a:prstGeom>
          <a:noFill/>
        </p:spPr>
        <p:txBody>
          <a:bodyPr wrap="square" rtlCol="0">
            <a:spAutoFit/>
          </a:bodyPr>
          <a:lstStyle/>
          <a:p>
            <a:r>
              <a:rPr lang="en-US" sz="1000" dirty="0"/>
              <a:t>Control Region TT sample</a:t>
            </a:r>
            <a:endParaRPr lang="en-GB" sz="1000" dirty="0"/>
          </a:p>
        </p:txBody>
      </p:sp>
    </p:spTree>
    <p:extLst>
      <p:ext uri="{BB962C8B-B14F-4D97-AF65-F5344CB8AC3E}">
        <p14:creationId xmlns:p14="http://schemas.microsoft.com/office/powerpoint/2010/main" val="572879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1384995"/>
          </a:xfrm>
          <a:prstGeom prst="rect">
            <a:avLst/>
          </a:prstGeom>
          <a:noFill/>
        </p:spPr>
        <p:txBody>
          <a:bodyPr wrap="square" rtlCol="0">
            <a:spAutoFit/>
          </a:bodyPr>
          <a:lstStyle/>
          <a:p>
            <a:r>
              <a:rPr lang="en-US" sz="2800" u="sng" dirty="0"/>
              <a:t>QCD Closure Tests </a:t>
            </a:r>
            <a:r>
              <a:rPr lang="el-GR" sz="2800" u="sng" dirty="0"/>
              <a:t>’</a:t>
            </a:r>
            <a:r>
              <a:rPr lang="en-US" sz="2800" u="sng" dirty="0"/>
              <a:t>16</a:t>
            </a:r>
            <a:r>
              <a:rPr lang="el-GR" sz="2800" u="sng" dirty="0"/>
              <a:t>, ‘17, ’18 χ </a:t>
            </a:r>
            <a:endParaRPr lang="en-US" sz="2800" u="sng" dirty="0"/>
          </a:p>
          <a:p>
            <a:endParaRPr lang="en-US" sz="2800" u="sng" dirty="0"/>
          </a:p>
          <a:p>
            <a:endParaRPr lang="en-US" sz="2800" u="sng" dirty="0"/>
          </a:p>
        </p:txBody>
      </p:sp>
      <p:sp>
        <p:nvSpPr>
          <p:cNvPr id="14" name="TextBox 13"/>
          <p:cNvSpPr txBox="1"/>
          <p:nvPr/>
        </p:nvSpPr>
        <p:spPr>
          <a:xfrm>
            <a:off x="1542480" y="1017847"/>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5" name="TextBox 14"/>
          <p:cNvSpPr txBox="1"/>
          <p:nvPr/>
        </p:nvSpPr>
        <p:spPr>
          <a:xfrm>
            <a:off x="5378841" y="1017847"/>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6" name="TextBox 15"/>
          <p:cNvSpPr txBox="1"/>
          <p:nvPr/>
        </p:nvSpPr>
        <p:spPr>
          <a:xfrm>
            <a:off x="9418784" y="1017847"/>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pic>
        <p:nvPicPr>
          <p:cNvPr id="8" name="Picture 7">
            <a:extLst>
              <a:ext uri="{FF2B5EF4-FFF2-40B4-BE49-F238E27FC236}">
                <a16:creationId xmlns:a16="http://schemas.microsoft.com/office/drawing/2014/main" id="{3F95FC3A-F9EF-034E-B6A3-6D90A9D0CA90}"/>
              </a:ext>
            </a:extLst>
          </p:cNvPr>
          <p:cNvPicPr>
            <a:picLocks noChangeAspect="1"/>
          </p:cNvPicPr>
          <p:nvPr/>
        </p:nvPicPr>
        <p:blipFill>
          <a:blip r:embed="rId2"/>
          <a:stretch>
            <a:fillRect/>
          </a:stretch>
        </p:blipFill>
        <p:spPr>
          <a:xfrm rot="5400000">
            <a:off x="368300" y="1340739"/>
            <a:ext cx="3439922" cy="4176522"/>
          </a:xfrm>
          <a:prstGeom prst="rect">
            <a:avLst/>
          </a:prstGeom>
        </p:spPr>
      </p:pic>
      <p:pic>
        <p:nvPicPr>
          <p:cNvPr id="10" name="Picture 9">
            <a:extLst>
              <a:ext uri="{FF2B5EF4-FFF2-40B4-BE49-F238E27FC236}">
                <a16:creationId xmlns:a16="http://schemas.microsoft.com/office/drawing/2014/main" id="{1E62F9CA-5F01-974D-921D-721446480FEA}"/>
              </a:ext>
            </a:extLst>
          </p:cNvPr>
          <p:cNvPicPr>
            <a:picLocks noChangeAspect="1"/>
          </p:cNvPicPr>
          <p:nvPr/>
        </p:nvPicPr>
        <p:blipFill>
          <a:blip r:embed="rId3"/>
          <a:stretch>
            <a:fillRect/>
          </a:stretch>
        </p:blipFill>
        <p:spPr>
          <a:xfrm rot="5400000">
            <a:off x="4326392" y="1340739"/>
            <a:ext cx="3439922" cy="4176522"/>
          </a:xfrm>
          <a:prstGeom prst="rect">
            <a:avLst/>
          </a:prstGeom>
        </p:spPr>
      </p:pic>
      <p:pic>
        <p:nvPicPr>
          <p:cNvPr id="12" name="Picture 11">
            <a:extLst>
              <a:ext uri="{FF2B5EF4-FFF2-40B4-BE49-F238E27FC236}">
                <a16:creationId xmlns:a16="http://schemas.microsoft.com/office/drawing/2014/main" id="{AE170227-CD0F-DD46-A60D-FE79B182FCBC}"/>
              </a:ext>
            </a:extLst>
          </p:cNvPr>
          <p:cNvPicPr>
            <a:picLocks noChangeAspect="1"/>
          </p:cNvPicPr>
          <p:nvPr/>
        </p:nvPicPr>
        <p:blipFill>
          <a:blip r:embed="rId4"/>
          <a:stretch>
            <a:fillRect/>
          </a:stretch>
        </p:blipFill>
        <p:spPr>
          <a:xfrm rot="5400000">
            <a:off x="8362061" y="1340739"/>
            <a:ext cx="3439922" cy="4176522"/>
          </a:xfrm>
          <a:prstGeom prst="rect">
            <a:avLst/>
          </a:prstGeom>
        </p:spPr>
      </p:pic>
    </p:spTree>
    <p:extLst>
      <p:ext uri="{BB962C8B-B14F-4D97-AF65-F5344CB8AC3E}">
        <p14:creationId xmlns:p14="http://schemas.microsoft.com/office/powerpoint/2010/main" val="158686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CR Contamination ’16,’17,’18 </a:t>
            </a:r>
            <a:r>
              <a:rPr lang="el-GR" sz="2800" u="sng" dirty="0"/>
              <a:t>χ</a:t>
            </a:r>
            <a:endParaRPr lang="en-US" sz="2800" u="sng" dirty="0"/>
          </a:p>
        </p:txBody>
      </p:sp>
      <p:sp>
        <p:nvSpPr>
          <p:cNvPr id="13" name="Rectangle 12"/>
          <p:cNvSpPr/>
          <p:nvPr/>
        </p:nvSpPr>
        <p:spPr>
          <a:xfrm>
            <a:off x="7011579" y="243583"/>
            <a:ext cx="2313992" cy="632367"/>
          </a:xfrm>
          <a:prstGeom prst="rect">
            <a:avLst/>
          </a:prstGeom>
          <a:solidFill>
            <a:schemeClr val="bg1">
              <a:alpha val="9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 name="Straight Connector 13"/>
          <p:cNvCxnSpPr/>
          <p:nvPr/>
        </p:nvCxnSpPr>
        <p:spPr>
          <a:xfrm>
            <a:off x="7086223" y="373205"/>
            <a:ext cx="56916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093998" y="777532"/>
            <a:ext cx="569168" cy="0"/>
          </a:xfrm>
          <a:prstGeom prst="line">
            <a:avLst/>
          </a:prstGeom>
          <a:ln>
            <a:solidFill>
              <a:srgbClr val="0033CC"/>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663165" y="243584"/>
            <a:ext cx="1691648" cy="246221"/>
          </a:xfrm>
          <a:prstGeom prst="rect">
            <a:avLst/>
          </a:prstGeom>
          <a:noFill/>
        </p:spPr>
        <p:txBody>
          <a:bodyPr wrap="square" rtlCol="0">
            <a:spAutoFit/>
          </a:bodyPr>
          <a:lstStyle/>
          <a:p>
            <a:r>
              <a:rPr lang="en-US" sz="1000" dirty="0"/>
              <a:t>Control Region QCD sample</a:t>
            </a:r>
            <a:endParaRPr lang="en-GB" sz="1000" dirty="0"/>
          </a:p>
        </p:txBody>
      </p:sp>
      <p:sp>
        <p:nvSpPr>
          <p:cNvPr id="17" name="TextBox 16"/>
          <p:cNvSpPr txBox="1"/>
          <p:nvPr/>
        </p:nvSpPr>
        <p:spPr>
          <a:xfrm>
            <a:off x="7663166" y="629729"/>
            <a:ext cx="1576872" cy="246221"/>
          </a:xfrm>
          <a:prstGeom prst="rect">
            <a:avLst/>
          </a:prstGeom>
          <a:noFill/>
        </p:spPr>
        <p:txBody>
          <a:bodyPr wrap="square" rtlCol="0">
            <a:spAutoFit/>
          </a:bodyPr>
          <a:lstStyle/>
          <a:p>
            <a:r>
              <a:rPr lang="en-US" sz="1000" dirty="0"/>
              <a:t>Control Region TT sample</a:t>
            </a:r>
            <a:endParaRPr lang="en-GB" sz="1000" dirty="0"/>
          </a:p>
        </p:txBody>
      </p:sp>
      <p:sp>
        <p:nvSpPr>
          <p:cNvPr id="18" name="TextBox 17">
            <a:extLst>
              <a:ext uri="{FF2B5EF4-FFF2-40B4-BE49-F238E27FC236}">
                <a16:creationId xmlns:a16="http://schemas.microsoft.com/office/drawing/2014/main" id="{393DEF9D-8FA6-6E4E-BD96-6AFEA0CAAD20}"/>
              </a:ext>
            </a:extLst>
          </p:cNvPr>
          <p:cNvSpPr txBox="1"/>
          <p:nvPr/>
        </p:nvSpPr>
        <p:spPr>
          <a:xfrm>
            <a:off x="1456752" y="1117862"/>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9" name="TextBox 18">
            <a:extLst>
              <a:ext uri="{FF2B5EF4-FFF2-40B4-BE49-F238E27FC236}">
                <a16:creationId xmlns:a16="http://schemas.microsoft.com/office/drawing/2014/main" id="{49B8BA1F-5FCB-764E-8E9A-55127FB42886}"/>
              </a:ext>
            </a:extLst>
          </p:cNvPr>
          <p:cNvSpPr txBox="1"/>
          <p:nvPr/>
        </p:nvSpPr>
        <p:spPr>
          <a:xfrm>
            <a:off x="5293113" y="1117862"/>
            <a:ext cx="1335024" cy="369332"/>
          </a:xfrm>
          <a:prstGeom prst="rect">
            <a:avLst/>
          </a:prstGeom>
          <a:noFill/>
        </p:spPr>
        <p:txBody>
          <a:bodyPr wrap="square" rtlCol="0">
            <a:spAutoFit/>
          </a:bodyPr>
          <a:lstStyle/>
          <a:p>
            <a:pPr algn="ctr"/>
            <a:r>
              <a:rPr lang="en-US" dirty="0">
                <a:solidFill>
                  <a:srgbClr val="FF0000"/>
                </a:solidFill>
              </a:rPr>
              <a:t>2017</a:t>
            </a:r>
          </a:p>
        </p:txBody>
      </p:sp>
      <p:sp>
        <p:nvSpPr>
          <p:cNvPr id="20" name="TextBox 19">
            <a:extLst>
              <a:ext uri="{FF2B5EF4-FFF2-40B4-BE49-F238E27FC236}">
                <a16:creationId xmlns:a16="http://schemas.microsoft.com/office/drawing/2014/main" id="{C56DFCD4-0719-E243-AB04-F56974328729}"/>
              </a:ext>
            </a:extLst>
          </p:cNvPr>
          <p:cNvSpPr txBox="1"/>
          <p:nvPr/>
        </p:nvSpPr>
        <p:spPr>
          <a:xfrm>
            <a:off x="9333056" y="1117862"/>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pic>
        <p:nvPicPr>
          <p:cNvPr id="25" name="Picture 24">
            <a:extLst>
              <a:ext uri="{FF2B5EF4-FFF2-40B4-BE49-F238E27FC236}">
                <a16:creationId xmlns:a16="http://schemas.microsoft.com/office/drawing/2014/main" id="{5A784098-9D2C-354F-8BE9-ABEC9D496DD0}"/>
              </a:ext>
            </a:extLst>
          </p:cNvPr>
          <p:cNvPicPr>
            <a:picLocks noChangeAspect="1"/>
          </p:cNvPicPr>
          <p:nvPr/>
        </p:nvPicPr>
        <p:blipFill>
          <a:blip r:embed="rId2"/>
          <a:stretch>
            <a:fillRect/>
          </a:stretch>
        </p:blipFill>
        <p:spPr>
          <a:xfrm rot="5400000">
            <a:off x="368300" y="1340739"/>
            <a:ext cx="3439922" cy="4176522"/>
          </a:xfrm>
          <a:prstGeom prst="rect">
            <a:avLst/>
          </a:prstGeom>
        </p:spPr>
      </p:pic>
      <p:pic>
        <p:nvPicPr>
          <p:cNvPr id="27" name="Picture 26">
            <a:extLst>
              <a:ext uri="{FF2B5EF4-FFF2-40B4-BE49-F238E27FC236}">
                <a16:creationId xmlns:a16="http://schemas.microsoft.com/office/drawing/2014/main" id="{12B0F6DC-8DE1-D24C-A922-29B0517B157F}"/>
              </a:ext>
            </a:extLst>
          </p:cNvPr>
          <p:cNvPicPr>
            <a:picLocks noChangeAspect="1"/>
          </p:cNvPicPr>
          <p:nvPr/>
        </p:nvPicPr>
        <p:blipFill>
          <a:blip r:embed="rId3"/>
          <a:stretch>
            <a:fillRect/>
          </a:stretch>
        </p:blipFill>
        <p:spPr>
          <a:xfrm rot="5400000">
            <a:off x="4283528" y="1340739"/>
            <a:ext cx="3439922" cy="4176522"/>
          </a:xfrm>
          <a:prstGeom prst="rect">
            <a:avLst/>
          </a:prstGeom>
        </p:spPr>
      </p:pic>
      <p:pic>
        <p:nvPicPr>
          <p:cNvPr id="29" name="Picture 28">
            <a:extLst>
              <a:ext uri="{FF2B5EF4-FFF2-40B4-BE49-F238E27FC236}">
                <a16:creationId xmlns:a16="http://schemas.microsoft.com/office/drawing/2014/main" id="{81A4E16C-E334-F047-BC45-D3248734E6BB}"/>
              </a:ext>
            </a:extLst>
          </p:cNvPr>
          <p:cNvPicPr>
            <a:picLocks noChangeAspect="1"/>
          </p:cNvPicPr>
          <p:nvPr/>
        </p:nvPicPr>
        <p:blipFill>
          <a:blip r:embed="rId4"/>
          <a:stretch>
            <a:fillRect/>
          </a:stretch>
        </p:blipFill>
        <p:spPr>
          <a:xfrm rot="5400000">
            <a:off x="8366335" y="1340739"/>
            <a:ext cx="3439922" cy="4176522"/>
          </a:xfrm>
          <a:prstGeom prst="rect">
            <a:avLst/>
          </a:prstGeom>
        </p:spPr>
      </p:pic>
    </p:spTree>
    <p:extLst>
      <p:ext uri="{BB962C8B-B14F-4D97-AF65-F5344CB8AC3E}">
        <p14:creationId xmlns:p14="http://schemas.microsoft.com/office/powerpoint/2010/main" val="1864736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1AF2917-5F44-DC49-8400-74704A40EF13}"/>
              </a:ext>
            </a:extLst>
          </p:cNvPr>
          <p:cNvPicPr>
            <a:picLocks noChangeAspect="1"/>
          </p:cNvPicPr>
          <p:nvPr/>
        </p:nvPicPr>
        <p:blipFill>
          <a:blip r:embed="rId2"/>
          <a:stretch>
            <a:fillRect/>
          </a:stretch>
        </p:blipFill>
        <p:spPr>
          <a:xfrm rot="5400000">
            <a:off x="8367614" y="1340738"/>
            <a:ext cx="3439922" cy="4176522"/>
          </a:xfrm>
          <a:prstGeom prst="rect">
            <a:avLst/>
          </a:prstGeom>
        </p:spPr>
      </p:pic>
      <p:pic>
        <p:nvPicPr>
          <p:cNvPr id="13" name="Picture 12">
            <a:extLst>
              <a:ext uri="{FF2B5EF4-FFF2-40B4-BE49-F238E27FC236}">
                <a16:creationId xmlns:a16="http://schemas.microsoft.com/office/drawing/2014/main" id="{761DE91E-05B4-0B42-84B1-7F530B1D7A64}"/>
              </a:ext>
            </a:extLst>
          </p:cNvPr>
          <p:cNvPicPr>
            <a:picLocks noChangeAspect="1"/>
          </p:cNvPicPr>
          <p:nvPr/>
        </p:nvPicPr>
        <p:blipFill>
          <a:blip r:embed="rId3"/>
          <a:stretch>
            <a:fillRect/>
          </a:stretch>
        </p:blipFill>
        <p:spPr>
          <a:xfrm rot="5400000">
            <a:off x="4312537" y="1340739"/>
            <a:ext cx="3439922" cy="4176522"/>
          </a:xfrm>
          <a:prstGeom prst="rect">
            <a:avLst/>
          </a:prstGeom>
        </p:spPr>
      </p:pic>
      <p:pic>
        <p:nvPicPr>
          <p:cNvPr id="4" name="Picture 3">
            <a:extLst>
              <a:ext uri="{FF2B5EF4-FFF2-40B4-BE49-F238E27FC236}">
                <a16:creationId xmlns:a16="http://schemas.microsoft.com/office/drawing/2014/main" id="{63347F0C-357B-F643-819F-9DB1F3D78E0C}"/>
              </a:ext>
            </a:extLst>
          </p:cNvPr>
          <p:cNvPicPr>
            <a:picLocks noChangeAspect="1"/>
          </p:cNvPicPr>
          <p:nvPr/>
        </p:nvPicPr>
        <p:blipFill>
          <a:blip r:embed="rId4"/>
          <a:stretch>
            <a:fillRect/>
          </a:stretch>
        </p:blipFill>
        <p:spPr>
          <a:xfrm rot="5400000">
            <a:off x="368300" y="1340739"/>
            <a:ext cx="3439922" cy="4176522"/>
          </a:xfrm>
          <a:prstGeom prst="rect">
            <a:avLst/>
          </a:prstGeom>
        </p:spPr>
      </p:pic>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1384995"/>
          </a:xfrm>
          <a:prstGeom prst="rect">
            <a:avLst/>
          </a:prstGeom>
          <a:noFill/>
        </p:spPr>
        <p:txBody>
          <a:bodyPr wrap="square" rtlCol="0">
            <a:spAutoFit/>
          </a:bodyPr>
          <a:lstStyle/>
          <a:p>
            <a:r>
              <a:rPr lang="en-US" sz="2800" u="sng" dirty="0"/>
              <a:t>QCD Closure Tests </a:t>
            </a:r>
            <a:r>
              <a:rPr lang="el-GR" sz="2800" u="sng" dirty="0"/>
              <a:t>’</a:t>
            </a:r>
            <a:r>
              <a:rPr lang="en-US" sz="2800" u="sng" dirty="0"/>
              <a:t>16</a:t>
            </a:r>
            <a:r>
              <a:rPr lang="el-GR" sz="2800" u="sng" dirty="0"/>
              <a:t>, ‘17, ’18 </a:t>
            </a:r>
            <a:r>
              <a:rPr lang="en-US" sz="2800" u="sng" dirty="0"/>
              <a:t>|cos(</a:t>
            </a:r>
            <a:r>
              <a:rPr lang="el-GR" sz="2800" u="sng" dirty="0"/>
              <a:t>θ*</a:t>
            </a:r>
            <a:r>
              <a:rPr lang="en-US" sz="2800" u="sng" dirty="0"/>
              <a:t>)|</a:t>
            </a:r>
            <a:r>
              <a:rPr lang="el-GR" sz="2800" u="sng" dirty="0"/>
              <a:t> </a:t>
            </a:r>
            <a:endParaRPr lang="en-US" sz="2800" u="sng" dirty="0"/>
          </a:p>
          <a:p>
            <a:endParaRPr lang="en-US" sz="2800" u="sng" dirty="0"/>
          </a:p>
          <a:p>
            <a:endParaRPr lang="en-US" sz="2800" u="sng" dirty="0"/>
          </a:p>
        </p:txBody>
      </p:sp>
      <p:sp>
        <p:nvSpPr>
          <p:cNvPr id="10" name="TextBox 9">
            <a:extLst>
              <a:ext uri="{FF2B5EF4-FFF2-40B4-BE49-F238E27FC236}">
                <a16:creationId xmlns:a16="http://schemas.microsoft.com/office/drawing/2014/main" id="{5E278FB7-4971-814C-807D-E07F9652B8A5}"/>
              </a:ext>
            </a:extLst>
          </p:cNvPr>
          <p:cNvSpPr txBox="1"/>
          <p:nvPr/>
        </p:nvSpPr>
        <p:spPr>
          <a:xfrm>
            <a:off x="1542480" y="1017847"/>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1" name="TextBox 10">
            <a:extLst>
              <a:ext uri="{FF2B5EF4-FFF2-40B4-BE49-F238E27FC236}">
                <a16:creationId xmlns:a16="http://schemas.microsoft.com/office/drawing/2014/main" id="{F4C32A25-A5DE-3B4D-9E76-7C7F4113B642}"/>
              </a:ext>
            </a:extLst>
          </p:cNvPr>
          <p:cNvSpPr txBox="1"/>
          <p:nvPr/>
        </p:nvSpPr>
        <p:spPr>
          <a:xfrm>
            <a:off x="5378841" y="1017847"/>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2" name="TextBox 11">
            <a:extLst>
              <a:ext uri="{FF2B5EF4-FFF2-40B4-BE49-F238E27FC236}">
                <a16:creationId xmlns:a16="http://schemas.microsoft.com/office/drawing/2014/main" id="{F8578D04-0A08-6449-BD22-6C80421F21BD}"/>
              </a:ext>
            </a:extLst>
          </p:cNvPr>
          <p:cNvSpPr txBox="1"/>
          <p:nvPr/>
        </p:nvSpPr>
        <p:spPr>
          <a:xfrm>
            <a:off x="9418784" y="1017847"/>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spTree>
    <p:extLst>
      <p:ext uri="{BB962C8B-B14F-4D97-AF65-F5344CB8AC3E}">
        <p14:creationId xmlns:p14="http://schemas.microsoft.com/office/powerpoint/2010/main" val="3219810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CR Contamination ’16,’17,’18 </a:t>
            </a:r>
            <a:r>
              <a:rPr lang="el-GR" sz="2800" u="sng"/>
              <a:t>|</a:t>
            </a:r>
            <a:r>
              <a:rPr lang="en-US" sz="2800" u="sng"/>
              <a:t>cos</a:t>
            </a:r>
            <a:r>
              <a:rPr lang="en-US" sz="2800" u="sng" dirty="0"/>
              <a:t>(</a:t>
            </a:r>
            <a:r>
              <a:rPr lang="el-GR" sz="2800" u="sng" dirty="0"/>
              <a:t>θ*)|</a:t>
            </a:r>
            <a:endParaRPr lang="en-US" sz="2800" u="sng" dirty="0"/>
          </a:p>
        </p:txBody>
      </p:sp>
      <p:sp>
        <p:nvSpPr>
          <p:cNvPr id="24" name="Rectangle 23"/>
          <p:cNvSpPr/>
          <p:nvPr/>
        </p:nvSpPr>
        <p:spPr>
          <a:xfrm>
            <a:off x="7023542" y="291011"/>
            <a:ext cx="2313992" cy="632367"/>
          </a:xfrm>
          <a:prstGeom prst="rect">
            <a:avLst/>
          </a:prstGeom>
          <a:solidFill>
            <a:schemeClr val="bg1">
              <a:alpha val="9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5" name="Straight Connector 24"/>
          <p:cNvCxnSpPr/>
          <p:nvPr/>
        </p:nvCxnSpPr>
        <p:spPr>
          <a:xfrm>
            <a:off x="7098186" y="420633"/>
            <a:ext cx="56916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105961" y="824960"/>
            <a:ext cx="569168" cy="0"/>
          </a:xfrm>
          <a:prstGeom prst="line">
            <a:avLst/>
          </a:prstGeom>
          <a:ln>
            <a:solidFill>
              <a:srgbClr val="0033CC"/>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675128" y="291012"/>
            <a:ext cx="1691648" cy="246221"/>
          </a:xfrm>
          <a:prstGeom prst="rect">
            <a:avLst/>
          </a:prstGeom>
          <a:noFill/>
        </p:spPr>
        <p:txBody>
          <a:bodyPr wrap="square" rtlCol="0">
            <a:spAutoFit/>
          </a:bodyPr>
          <a:lstStyle/>
          <a:p>
            <a:r>
              <a:rPr lang="en-US" sz="1000" dirty="0"/>
              <a:t>Control Region QCD sample</a:t>
            </a:r>
            <a:endParaRPr lang="en-GB" sz="1000" dirty="0"/>
          </a:p>
        </p:txBody>
      </p:sp>
      <p:sp>
        <p:nvSpPr>
          <p:cNvPr id="28" name="TextBox 27"/>
          <p:cNvSpPr txBox="1"/>
          <p:nvPr/>
        </p:nvSpPr>
        <p:spPr>
          <a:xfrm>
            <a:off x="7675129" y="677157"/>
            <a:ext cx="1576872" cy="246221"/>
          </a:xfrm>
          <a:prstGeom prst="rect">
            <a:avLst/>
          </a:prstGeom>
          <a:noFill/>
        </p:spPr>
        <p:txBody>
          <a:bodyPr wrap="square" rtlCol="0">
            <a:spAutoFit/>
          </a:bodyPr>
          <a:lstStyle/>
          <a:p>
            <a:r>
              <a:rPr lang="en-US" sz="1000" dirty="0"/>
              <a:t>Control Region TT sample</a:t>
            </a:r>
            <a:endParaRPr lang="en-GB" sz="1000" dirty="0"/>
          </a:p>
        </p:txBody>
      </p:sp>
      <p:sp>
        <p:nvSpPr>
          <p:cNvPr id="15" name="TextBox 14">
            <a:extLst>
              <a:ext uri="{FF2B5EF4-FFF2-40B4-BE49-F238E27FC236}">
                <a16:creationId xmlns:a16="http://schemas.microsoft.com/office/drawing/2014/main" id="{E6B07445-A831-F748-BA9D-C9C0B2A490FC}"/>
              </a:ext>
            </a:extLst>
          </p:cNvPr>
          <p:cNvSpPr txBox="1"/>
          <p:nvPr/>
        </p:nvSpPr>
        <p:spPr>
          <a:xfrm>
            <a:off x="1542480" y="1017847"/>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6" name="TextBox 15">
            <a:extLst>
              <a:ext uri="{FF2B5EF4-FFF2-40B4-BE49-F238E27FC236}">
                <a16:creationId xmlns:a16="http://schemas.microsoft.com/office/drawing/2014/main" id="{DA51CFF4-E80D-4141-8E55-F42A33819AE2}"/>
              </a:ext>
            </a:extLst>
          </p:cNvPr>
          <p:cNvSpPr txBox="1"/>
          <p:nvPr/>
        </p:nvSpPr>
        <p:spPr>
          <a:xfrm>
            <a:off x="5378841" y="1017847"/>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7" name="TextBox 16">
            <a:extLst>
              <a:ext uri="{FF2B5EF4-FFF2-40B4-BE49-F238E27FC236}">
                <a16:creationId xmlns:a16="http://schemas.microsoft.com/office/drawing/2014/main" id="{46466EB0-1028-C441-B686-CC548FA6FC3B}"/>
              </a:ext>
            </a:extLst>
          </p:cNvPr>
          <p:cNvSpPr txBox="1"/>
          <p:nvPr/>
        </p:nvSpPr>
        <p:spPr>
          <a:xfrm>
            <a:off x="9418784" y="1017847"/>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pic>
        <p:nvPicPr>
          <p:cNvPr id="4" name="Picture 3">
            <a:extLst>
              <a:ext uri="{FF2B5EF4-FFF2-40B4-BE49-F238E27FC236}">
                <a16:creationId xmlns:a16="http://schemas.microsoft.com/office/drawing/2014/main" id="{A65E5A4C-8029-9F4F-9A97-5CE661B1A157}"/>
              </a:ext>
            </a:extLst>
          </p:cNvPr>
          <p:cNvPicPr>
            <a:picLocks noChangeAspect="1"/>
          </p:cNvPicPr>
          <p:nvPr/>
        </p:nvPicPr>
        <p:blipFill>
          <a:blip r:embed="rId2"/>
          <a:stretch>
            <a:fillRect/>
          </a:stretch>
        </p:blipFill>
        <p:spPr>
          <a:xfrm rot="5400000">
            <a:off x="368300" y="1340739"/>
            <a:ext cx="3439922" cy="4176522"/>
          </a:xfrm>
          <a:prstGeom prst="rect">
            <a:avLst/>
          </a:prstGeom>
        </p:spPr>
      </p:pic>
      <p:pic>
        <p:nvPicPr>
          <p:cNvPr id="13" name="Picture 12">
            <a:extLst>
              <a:ext uri="{FF2B5EF4-FFF2-40B4-BE49-F238E27FC236}">
                <a16:creationId xmlns:a16="http://schemas.microsoft.com/office/drawing/2014/main" id="{A7A1EA92-7888-2744-AE31-798568155273}"/>
              </a:ext>
            </a:extLst>
          </p:cNvPr>
          <p:cNvPicPr>
            <a:picLocks noChangeAspect="1"/>
          </p:cNvPicPr>
          <p:nvPr/>
        </p:nvPicPr>
        <p:blipFill>
          <a:blip r:embed="rId3"/>
          <a:stretch>
            <a:fillRect/>
          </a:stretch>
        </p:blipFill>
        <p:spPr>
          <a:xfrm rot="5400000">
            <a:off x="4363998" y="1340739"/>
            <a:ext cx="3439922" cy="4176522"/>
          </a:xfrm>
          <a:prstGeom prst="rect">
            <a:avLst/>
          </a:prstGeom>
        </p:spPr>
      </p:pic>
      <p:pic>
        <p:nvPicPr>
          <p:cNvPr id="18" name="Picture 17">
            <a:extLst>
              <a:ext uri="{FF2B5EF4-FFF2-40B4-BE49-F238E27FC236}">
                <a16:creationId xmlns:a16="http://schemas.microsoft.com/office/drawing/2014/main" id="{24474D83-16EB-A846-B11D-6E535B65990A}"/>
              </a:ext>
            </a:extLst>
          </p:cNvPr>
          <p:cNvPicPr>
            <a:picLocks noChangeAspect="1"/>
          </p:cNvPicPr>
          <p:nvPr/>
        </p:nvPicPr>
        <p:blipFill>
          <a:blip r:embed="rId4"/>
          <a:stretch>
            <a:fillRect/>
          </a:stretch>
        </p:blipFill>
        <p:spPr>
          <a:xfrm rot="5400000">
            <a:off x="8373551" y="1340739"/>
            <a:ext cx="3439922" cy="4176522"/>
          </a:xfrm>
          <a:prstGeom prst="rect">
            <a:avLst/>
          </a:prstGeom>
        </p:spPr>
      </p:pic>
    </p:spTree>
    <p:extLst>
      <p:ext uri="{BB962C8B-B14F-4D97-AF65-F5344CB8AC3E}">
        <p14:creationId xmlns:p14="http://schemas.microsoft.com/office/powerpoint/2010/main" val="1178153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954107"/>
          </a:xfrm>
          <a:prstGeom prst="rect">
            <a:avLst/>
          </a:prstGeom>
          <a:noFill/>
        </p:spPr>
        <p:txBody>
          <a:bodyPr wrap="square" rtlCol="0">
            <a:spAutoFit/>
          </a:bodyPr>
          <a:lstStyle/>
          <a:p>
            <a:r>
              <a:rPr lang="en-US" sz="2800" u="sng" dirty="0"/>
              <a:t>Simultaneous Fit in 3 regions</a:t>
            </a:r>
          </a:p>
          <a:p>
            <a:endParaRPr lang="en-US" sz="2800" u="sng" dirty="0"/>
          </a:p>
        </p:txBody>
      </p:sp>
      <mc:AlternateContent xmlns:mc="http://schemas.openxmlformats.org/markup-compatibility/2006" xmlns:a14="http://schemas.microsoft.com/office/drawing/2010/main">
        <mc:Choice Requires="a14">
          <p:sp>
            <p:nvSpPr>
              <p:cNvPr id="14" name="TextBox 13"/>
              <p:cNvSpPr txBox="1"/>
              <p:nvPr/>
            </p:nvSpPr>
            <p:spPr>
              <a:xfrm>
                <a:off x="361281" y="613037"/>
                <a:ext cx="11533733" cy="5201039"/>
              </a:xfrm>
              <a:prstGeom prst="rect">
                <a:avLst/>
              </a:prstGeom>
              <a:noFill/>
            </p:spPr>
            <p:txBody>
              <a:bodyPr wrap="square" rtlCol="0">
                <a:spAutoFit/>
              </a:bodyPr>
              <a:lstStyle/>
              <a:p>
                <a:pPr marL="285750" indent="-285750">
                  <a:buFont typeface="Arial" panose="020B0604020202020204" pitchFamily="34" charset="0"/>
                  <a:buChar char="•"/>
                </a:pPr>
                <a:r>
                  <a:rPr lang="en-US" dirty="0">
                    <a:sym typeface="Wingdings" pitchFamily="2" charset="2"/>
                  </a:rPr>
                  <a:t>Simultaneous fit in 3 regions (2btag, 1btag and 0btag)</a:t>
                </a: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e>
                          </m:d>
                        </m:e>
                        <m:sup>
                          <m:r>
                            <a:rPr lang="en-US" i="1">
                              <a:latin typeface="Cambria Math" panose="02040503050406030204" pitchFamily="18" charset="0"/>
                              <a:sym typeface="Wingdings" pitchFamily="2" charset="2"/>
                            </a:rPr>
                            <m:t>(0)</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(0)</m:t>
                          </m:r>
                        </m:sup>
                      </m:sSubSup>
                      <m:sSup>
                        <m:sSupPr>
                          <m:ctrlPr>
                            <a:rPr lang="en-US" b="0" i="1" smtClean="0">
                              <a:latin typeface="Cambria Math" panose="02040503050406030204" pitchFamily="18" charset="0"/>
                              <a:sym typeface="Wingdings" pitchFamily="2" charset="2"/>
                            </a:rPr>
                          </m:ctrlPr>
                        </m:sSupPr>
                        <m:e>
                          <m:r>
                            <a:rPr lang="en-US" b="0" i="1" smtClean="0">
                              <a:latin typeface="Cambria Math" panose="02040503050406030204" pitchFamily="18" charset="0"/>
                              <a:sym typeface="Wingdings" pitchFamily="2" charset="2"/>
                            </a:rPr>
                            <m:t>𝑇</m:t>
                          </m:r>
                        </m:e>
                        <m:sup>
                          <m:r>
                            <a:rPr lang="en-US" b="0" i="1" smtClean="0">
                              <a:latin typeface="Cambria Math" panose="02040503050406030204" pitchFamily="18" charset="0"/>
                              <a:sym typeface="Wingdings" pitchFamily="2" charset="2"/>
                            </a:rPr>
                            <m:t>(0)</m:t>
                          </m:r>
                        </m:sup>
                      </m:sSup>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 </m:t>
                          </m:r>
                          <m:r>
                            <a:rPr lang="en-US" i="1">
                              <a:latin typeface="Cambria Math" panose="02040503050406030204" pitchFamily="18" charset="0"/>
                              <a:sym typeface="Wingdings" pitchFamily="2" charset="2"/>
                            </a:rPr>
                            <m:t>𝑘𝑀𝑎𝑠𝑠𝑆𝑐𝑎𝑙𝑒</m:t>
                          </m:r>
                          <m:r>
                            <a:rPr lang="en-US" i="1">
                              <a:latin typeface="Cambria Math" panose="02040503050406030204" pitchFamily="18" charset="0"/>
                              <a:sym typeface="Wingdings" pitchFamily="2" charset="2"/>
                            </a:rPr>
                            <m:t>, </m:t>
                          </m:r>
                          <m:r>
                            <a:rPr lang="en-US" i="1">
                              <a:latin typeface="Cambria Math" panose="02040503050406030204" pitchFamily="18" charset="0"/>
                              <a:sym typeface="Wingdings" pitchFamily="2" charset="2"/>
                            </a:rPr>
                            <m:t>𝑘𝑀𝑎𝑠𝑠𝑅𝑒𝑠𝑜𝑙𝑢𝑡𝑖𝑜𝑛</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(0)</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acc>
                            <m:accPr>
                              <m:chr m:val="⃗"/>
                              <m:ctrlPr>
                                <a:rPr lang="en-US" i="1">
                                  <a:latin typeface="Cambria Math" panose="02040503050406030204" pitchFamily="18" charset="0"/>
                                  <a:sym typeface="Wingdings" pitchFamily="2" charset="2"/>
                                </a:rPr>
                              </m:ctrlPr>
                            </m:accPr>
                            <m:e>
                              <m:r>
                                <a:rPr lang="en-US" i="1">
                                  <a:latin typeface="Cambria Math" panose="02040503050406030204" pitchFamily="18" charset="0"/>
                                  <a:sym typeface="Wingdings" pitchFamily="2" charset="2"/>
                                </a:rPr>
                                <m:t>𝑝</m:t>
                              </m:r>
                            </m:e>
                          </m:acc>
                        </m:e>
                      </m:d>
                      <m:r>
                        <a:rPr lang="en-US" b="0" i="1" smtClean="0">
                          <a:latin typeface="Cambria Math" panose="02040503050406030204" pitchFamily="18" charset="0"/>
                          <a:sym typeface="Wingdings" pitchFamily="2" charset="2"/>
                        </a:rPr>
                        <m:t>+</m:t>
                      </m:r>
                      <m:sSubSup>
                        <m:sSubSupPr>
                          <m:ctrlPr>
                            <a:rPr lang="en-US" b="0" i="1" smtClean="0">
                              <a:latin typeface="Cambria Math" panose="02040503050406030204" pitchFamily="18" charset="0"/>
                              <a:sym typeface="Wingdings" pitchFamily="2" charset="2"/>
                            </a:rPr>
                          </m:ctrlPr>
                        </m:sSubSupPr>
                        <m:e>
                          <m:r>
                            <a:rPr lang="en-US" b="0" i="1" smtClean="0">
                              <a:latin typeface="Cambria Math" panose="02040503050406030204" pitchFamily="18" charset="0"/>
                              <a:sym typeface="Wingdings" pitchFamily="2" charset="2"/>
                            </a:rPr>
                            <m:t>𝑁</m:t>
                          </m:r>
                        </m:e>
                        <m:sub>
                          <m:r>
                            <a:rPr lang="en-US" b="0" i="1" smtClean="0">
                              <a:latin typeface="Cambria Math" panose="02040503050406030204" pitchFamily="18" charset="0"/>
                              <a:sym typeface="Wingdings" pitchFamily="2" charset="2"/>
                            </a:rPr>
                            <m:t>𝑠𝑢𝑏</m:t>
                          </m:r>
                        </m:sub>
                        <m:sup>
                          <m:r>
                            <a:rPr lang="en-US" b="0" i="1" smtClean="0">
                              <a:latin typeface="Cambria Math" panose="02040503050406030204" pitchFamily="18" charset="0"/>
                              <a:sym typeface="Wingdings" pitchFamily="2" charset="2"/>
                            </a:rPr>
                            <m:t>(0)</m:t>
                          </m:r>
                        </m:sup>
                      </m:sSubSup>
                      <m:sSup>
                        <m:sSupPr>
                          <m:ctrlPr>
                            <a:rPr lang="en-US" b="0" i="1" smtClean="0">
                              <a:latin typeface="Cambria Math" panose="02040503050406030204" pitchFamily="18" charset="0"/>
                              <a:sym typeface="Wingdings" pitchFamily="2" charset="2"/>
                            </a:rPr>
                          </m:ctrlPr>
                        </m:sSupPr>
                        <m:e>
                          <m:r>
                            <a:rPr lang="en-US" b="0" i="1" smtClean="0">
                              <a:latin typeface="Cambria Math" panose="02040503050406030204" pitchFamily="18" charset="0"/>
                              <a:sym typeface="Wingdings" pitchFamily="2" charset="2"/>
                            </a:rPr>
                            <m:t>𝑂</m:t>
                          </m:r>
                        </m:e>
                        <m:sup>
                          <m:r>
                            <a:rPr lang="en-US" b="0" i="1" smtClean="0">
                              <a:latin typeface="Cambria Math" panose="02040503050406030204" pitchFamily="18" charset="0"/>
                              <a:sym typeface="Wingdings" pitchFamily="2" charset="2"/>
                            </a:rPr>
                            <m:t>(0)</m:t>
                          </m:r>
                        </m:sup>
                      </m:sSup>
                      <m:r>
                        <a:rPr lang="en-US" b="0" i="1" smtClean="0">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𝑥</m:t>
                      </m:r>
                      <m:r>
                        <a:rPr lang="en-US" b="0" i="1" smtClean="0">
                          <a:latin typeface="Cambria Math" panose="02040503050406030204" pitchFamily="18" charset="0"/>
                          <a:sym typeface="Wingdings" pitchFamily="2" charset="2"/>
                        </a:rPr>
                        <m:t>)</m:t>
                      </m:r>
                    </m:oMath>
                  </m:oMathPara>
                </a14:m>
                <a:endParaRPr lang="en-US" dirty="0">
                  <a:sym typeface="Wingdings" pitchFamily="2" charset="2"/>
                </a:endParaRP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e>
                          </m:d>
                        </m:e>
                        <m:sup>
                          <m:r>
                            <a:rPr lang="en-US" i="1">
                              <a:latin typeface="Cambria Math" panose="02040503050406030204" pitchFamily="18" charset="0"/>
                              <a:sym typeface="Wingdings" pitchFamily="2" charset="2"/>
                            </a:rPr>
                            <m:t>(2)</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(2)</m:t>
                          </m:r>
                        </m:sup>
                      </m:sSubSup>
                      <m:sSup>
                        <m:sSupPr>
                          <m:ctrlPr>
                            <a:rPr lang="en-US" b="0" i="1" smtClean="0">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𝑇</m:t>
                          </m:r>
                        </m:e>
                        <m:sup>
                          <m:r>
                            <a:rPr lang="en-US" b="0" i="1" smtClean="0">
                              <a:latin typeface="Cambria Math" panose="02040503050406030204" pitchFamily="18" charset="0"/>
                              <a:sym typeface="Wingdings" pitchFamily="2" charset="2"/>
                            </a:rPr>
                            <m:t>(1)</m:t>
                          </m:r>
                        </m:sup>
                      </m:sSup>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𝑘𝑀𝑎𝑠𝑠𝑆𝑐𝑎𝑙𝑒</m:t>
                          </m:r>
                          <m:r>
                            <a:rPr lang="en-US" i="1">
                              <a:latin typeface="Cambria Math" panose="02040503050406030204" pitchFamily="18" charset="0"/>
                              <a:sym typeface="Wingdings" pitchFamily="2" charset="2"/>
                            </a:rPr>
                            <m:t>, </m:t>
                          </m:r>
                          <m:r>
                            <a:rPr lang="en-US" i="1">
                              <a:latin typeface="Cambria Math" panose="02040503050406030204" pitchFamily="18" charset="0"/>
                              <a:sym typeface="Wingdings" pitchFamily="2" charset="2"/>
                            </a:rPr>
                            <m:t>𝑘𝑀𝑎𝑠𝑠𝑅𝑒𝑠𝑜𝑙𝑢𝑡𝑖𝑜𝑛</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(2)</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acc>
                            <m:accPr>
                              <m:chr m:val="⃗"/>
                              <m:ctrlPr>
                                <a:rPr lang="en-US" i="1">
                                  <a:latin typeface="Cambria Math" panose="02040503050406030204" pitchFamily="18" charset="0"/>
                                  <a:sym typeface="Wingdings" pitchFamily="2" charset="2"/>
                                </a:rPr>
                              </m:ctrlPr>
                            </m:accPr>
                            <m:e>
                              <m:r>
                                <a:rPr lang="en-US" i="1">
                                  <a:latin typeface="Cambria Math" panose="02040503050406030204" pitchFamily="18" charset="0"/>
                                  <a:sym typeface="Wingdings" pitchFamily="2" charset="2"/>
                                </a:rPr>
                                <m:t>𝑝</m:t>
                              </m:r>
                            </m:e>
                          </m:acc>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1+</m:t>
                          </m:r>
                          <m:sSub>
                            <m:sSubPr>
                              <m:ctrlPr>
                                <a:rPr lang="en-US" b="0" i="1" smtClean="0">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b="0" i="1" smtClean="0">
                                  <a:latin typeface="Cambria Math" panose="02040503050406030204" pitchFamily="18" charset="0"/>
                                  <a:sym typeface="Wingdings" pitchFamily="2" charset="2"/>
                                </a:rPr>
                                <m:t>1</m:t>
                              </m:r>
                            </m:sub>
                          </m:sSub>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(2)</m:t>
                          </m:r>
                        </m:sup>
                      </m:sSubSup>
                      <m:sSup>
                        <m:sSupPr>
                          <m:ctrlPr>
                            <a:rPr lang="en-US" b="0" i="1" smtClean="0">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𝑂</m:t>
                          </m:r>
                        </m:e>
                        <m:sup>
                          <m:r>
                            <a:rPr lang="en-US" b="0" i="1" smtClean="0">
                              <a:latin typeface="Cambria Math" panose="02040503050406030204" pitchFamily="18" charset="0"/>
                              <a:sym typeface="Wingdings" pitchFamily="2" charset="2"/>
                            </a:rPr>
                            <m:t>(1)</m:t>
                          </m:r>
                        </m:sup>
                      </m:sSup>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 </m:t>
                      </m:r>
                    </m:oMath>
                  </m:oMathPara>
                </a14:m>
                <a:endParaRPr lang="en-GB" b="1" dirty="0">
                  <a:sym typeface="Wingdings" pitchFamily="2" charset="2"/>
                </a:endParaRPr>
              </a:p>
              <a:p>
                <a:pPr lv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e>
                          </m:d>
                        </m:e>
                        <m:sup>
                          <m:r>
                            <a:rPr lang="en-US" i="1">
                              <a:latin typeface="Cambria Math" panose="02040503050406030204" pitchFamily="18" charset="0"/>
                              <a:sym typeface="Wingdings" pitchFamily="2" charset="2"/>
                            </a:rPr>
                            <m:t>(1)</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(1)</m:t>
                          </m:r>
                        </m:sup>
                      </m:sSubSup>
                      <m:sSup>
                        <m:sSupPr>
                          <m:ctrlPr>
                            <a:rPr lang="en-US" b="0" i="1" smtClean="0">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𝑇</m:t>
                          </m:r>
                        </m:e>
                        <m:sup>
                          <m:r>
                            <a:rPr lang="en-US" b="0" i="1" smtClean="0">
                              <a:latin typeface="Cambria Math" panose="02040503050406030204" pitchFamily="18" charset="0"/>
                              <a:sym typeface="Wingdings" pitchFamily="2" charset="2"/>
                            </a:rPr>
                            <m:t>(2)</m:t>
                          </m:r>
                        </m:sup>
                      </m:sSup>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𝑘𝑀𝑎𝑠𝑠𝑆𝑐𝑎𝑙𝑒</m:t>
                          </m:r>
                          <m:r>
                            <a:rPr lang="en-US" i="1">
                              <a:latin typeface="Cambria Math" panose="02040503050406030204" pitchFamily="18" charset="0"/>
                              <a:sym typeface="Wingdings" pitchFamily="2" charset="2"/>
                            </a:rPr>
                            <m:t>, </m:t>
                          </m:r>
                          <m:r>
                            <a:rPr lang="en-US" i="1">
                              <a:latin typeface="Cambria Math" panose="02040503050406030204" pitchFamily="18" charset="0"/>
                              <a:sym typeface="Wingdings" pitchFamily="2" charset="2"/>
                            </a:rPr>
                            <m:t>𝑘𝑀𝑎𝑠𝑠𝑅𝑒𝑠𝑜𝑙𝑢𝑡𝑖𝑜𝑛</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(1)</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r>
                            <a:rPr lang="en-US" i="1">
                              <a:latin typeface="Cambria Math" panose="02040503050406030204" pitchFamily="18" charset="0"/>
                              <a:sym typeface="Wingdings" pitchFamily="2" charset="2"/>
                            </a:rPr>
                            <m:t>,</m:t>
                          </m:r>
                          <m:acc>
                            <m:accPr>
                              <m:chr m:val="⃗"/>
                              <m:ctrlPr>
                                <a:rPr lang="en-US" i="1">
                                  <a:latin typeface="Cambria Math" panose="02040503050406030204" pitchFamily="18" charset="0"/>
                                  <a:sym typeface="Wingdings" pitchFamily="2" charset="2"/>
                                </a:rPr>
                              </m:ctrlPr>
                            </m:accPr>
                            <m:e>
                              <m:r>
                                <a:rPr lang="en-US" i="1">
                                  <a:latin typeface="Cambria Math" panose="02040503050406030204" pitchFamily="18" charset="0"/>
                                  <a:sym typeface="Wingdings" pitchFamily="2" charset="2"/>
                                </a:rPr>
                                <m:t>𝑝</m:t>
                              </m:r>
                            </m:e>
                          </m:acc>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1+</m:t>
                          </m:r>
                          <m:sSub>
                            <m:sSubPr>
                              <m:ctrlPr>
                                <a:rPr lang="en-US" b="0" i="1" smtClean="0">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b="0" i="1" smtClean="0">
                                  <a:latin typeface="Cambria Math" panose="02040503050406030204" pitchFamily="18" charset="0"/>
                                  <a:sym typeface="Wingdings" pitchFamily="2" charset="2"/>
                                </a:rPr>
                                <m:t>2</m:t>
                              </m:r>
                            </m:sub>
                          </m:sSub>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(1)</m:t>
                          </m:r>
                        </m:sup>
                      </m:sSubSup>
                      <m:sSup>
                        <m:sSupPr>
                          <m:ctrlPr>
                            <a:rPr lang="en-US" b="0" i="1" smtClean="0">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𝑂</m:t>
                          </m:r>
                        </m:e>
                        <m:sup>
                          <m:r>
                            <a:rPr lang="en-US" b="0" i="1" smtClean="0">
                              <a:latin typeface="Cambria Math" panose="02040503050406030204" pitchFamily="18" charset="0"/>
                              <a:sym typeface="Wingdings" pitchFamily="2" charset="2"/>
                            </a:rPr>
                            <m:t>(2)</m:t>
                          </m:r>
                        </m:sup>
                      </m:sSup>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𝑥</m:t>
                          </m:r>
                        </m:e>
                      </m:d>
                    </m:oMath>
                  </m:oMathPara>
                </a14:m>
                <a:endParaRPr lang="en-US" dirty="0"/>
              </a:p>
              <a:p>
                <a:pPr lvl="1"/>
                <a:endParaRPr lang="en-US" dirty="0"/>
              </a:p>
              <a:p>
                <a:pPr marL="742950" lvl="1" indent="-285750">
                  <a:buFont typeface="Arial" panose="020B0604020202020204" pitchFamily="34" charset="0"/>
                  <a:buChar char="•"/>
                </a:pPr>
                <a:r>
                  <a:rPr lang="en-US" sz="1600" dirty="0">
                    <a:latin typeface="Cambria Math" panose="02040503050406030204" pitchFamily="18" charset="0"/>
                    <a:sym typeface="Wingdings" pitchFamily="2" charset="2"/>
                  </a:rPr>
                  <a:t>We do a simultaneous fit because we do not have a pure Control Region. </a:t>
                </a:r>
              </a:p>
              <a:p>
                <a:pPr marL="1200150" lvl="2" indent="-285750">
                  <a:buFont typeface="Arial" panose="020B0604020202020204" pitchFamily="34" charset="0"/>
                  <a:buChar char="•"/>
                </a:pPr>
                <a:r>
                  <a:rPr lang="en-US" sz="1600" dirty="0">
                    <a:latin typeface="Cambria Math" panose="02040503050406030204" pitchFamily="18" charset="0"/>
                    <a:sym typeface="Wingdings" pitchFamily="2" charset="2"/>
                  </a:rPr>
                  <a:t>Our CR from data is contaminated because of the new </a:t>
                </a:r>
                <a:r>
                  <a:rPr lang="en-US" sz="1600" dirty="0" err="1">
                    <a:latin typeface="Cambria Math" panose="02040503050406030204" pitchFamily="18" charset="0"/>
                    <a:sym typeface="Wingdings" pitchFamily="2" charset="2"/>
                  </a:rPr>
                  <a:t>topTagger</a:t>
                </a:r>
                <a:r>
                  <a:rPr lang="en-US" sz="1600" dirty="0">
                    <a:latin typeface="Cambria Math" panose="02040503050406030204" pitchFamily="18" charset="0"/>
                    <a:sym typeface="Wingdings" pitchFamily="2" charset="2"/>
                  </a:rPr>
                  <a:t> </a:t>
                </a:r>
              </a:p>
              <a:p>
                <a:pPr marL="742950" lvl="1" indent="-285750">
                  <a:buFont typeface="Arial" panose="020B0604020202020204" pitchFamily="34" charset="0"/>
                  <a:buChar char="•"/>
                </a:pPr>
                <a14:m>
                  <m:oMath xmlns:m="http://schemas.openxmlformats.org/officeDocument/2006/math">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(0)</m:t>
                        </m:r>
                      </m:sup>
                    </m:sSubSup>
                  </m:oMath>
                </a14:m>
                <a:r>
                  <a:rPr lang="en-US" dirty="0"/>
                  <a:t> is limited in </a:t>
                </a:r>
                <a14:m>
                  <m:oMath xmlns:m="http://schemas.openxmlformats.org/officeDocument/2006/math">
                    <m:r>
                      <a:rPr lang="en-US" b="0" i="1" smtClean="0">
                        <a:latin typeface="Cambria Math" panose="02040503050406030204" pitchFamily="18" charset="0"/>
                      </a:rPr>
                      <m:t>0.9</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𝑠𝑢𝑏</m:t>
                        </m:r>
                        <m:r>
                          <a:rPr lang="en-US" b="0" i="1" smtClean="0">
                            <a:latin typeface="Cambria Math" panose="02040503050406030204" pitchFamily="18" charset="0"/>
                          </a:rPr>
                          <m:t>,</m:t>
                        </m:r>
                        <m:r>
                          <a:rPr lang="en-US" b="0" i="1" smtClean="0">
                            <a:latin typeface="Cambria Math" panose="02040503050406030204" pitchFamily="18" charset="0"/>
                          </a:rPr>
                          <m:t>𝑀𝐶</m:t>
                        </m:r>
                      </m:sub>
                      <m:sup>
                        <m:r>
                          <a:rPr lang="en-US" b="0" i="1" smtClean="0">
                            <a:latin typeface="Cambria Math" panose="02040503050406030204" pitchFamily="18" charset="0"/>
                          </a:rPr>
                          <m:t>(0)</m:t>
                        </m:r>
                      </m:sup>
                    </m:sSubSup>
                    <m:r>
                      <a:rPr lang="en-US" b="0" i="1" smtClean="0">
                        <a:latin typeface="Cambria Math" panose="02040503050406030204" pitchFamily="18" charset="0"/>
                      </a:rPr>
                      <m:t> </m:t>
                    </m:r>
                    <m:r>
                      <a:rPr lang="en-US" b="0" i="1" smtClean="0">
                        <a:latin typeface="Cambria Math" panose="02040503050406030204" pitchFamily="18" charset="0"/>
                      </a:rPr>
                      <m:t>𝑢𝑝</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1.1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𝑠𝑢𝑏</m:t>
                        </m:r>
                        <m:r>
                          <a:rPr lang="en-US" b="0" i="1" smtClean="0">
                            <a:latin typeface="Cambria Math" panose="02040503050406030204" pitchFamily="18" charset="0"/>
                          </a:rPr>
                          <m:t>,</m:t>
                        </m:r>
                        <m:r>
                          <a:rPr lang="en-US" b="0" i="1" smtClean="0">
                            <a:latin typeface="Cambria Math" panose="02040503050406030204" pitchFamily="18" charset="0"/>
                          </a:rPr>
                          <m:t>𝑀𝐶</m:t>
                        </m:r>
                      </m:sub>
                      <m:sup>
                        <m:r>
                          <a:rPr lang="en-US" b="0" i="1" smtClean="0">
                            <a:latin typeface="Cambria Math" panose="02040503050406030204" pitchFamily="18" charset="0"/>
                          </a:rPr>
                          <m:t>(0)</m:t>
                        </m:r>
                      </m:sup>
                    </m:sSubSup>
                  </m:oMath>
                </a14:m>
                <a:endParaRPr lang="en-US" dirty="0"/>
              </a:p>
              <a:p>
                <a:pPr marL="742950" lvl="1" indent="-285750">
                  <a:buFont typeface="Arial" panose="020B0604020202020204" pitchFamily="34" charset="0"/>
                  <a:buChar char="•"/>
                </a:pPr>
                <a:r>
                  <a:rPr lang="en-GB" sz="1600" dirty="0">
                    <a:sym typeface="Wingdings" pitchFamily="2" charset="2"/>
                  </a:rPr>
                  <a:t>We assume that </a:t>
                </a:r>
                <a14:m>
                  <m:oMath xmlns:m="http://schemas.openxmlformats.org/officeDocument/2006/math">
                    <m:sSubSup>
                      <m:sSubSupPr>
                        <m:ctrlPr>
                          <a:rPr lang="en-US" sz="1600" i="1">
                            <a:latin typeface="Cambria Math" panose="02040503050406030204" pitchFamily="18" charset="0"/>
                            <a:sym typeface="Wingdings" pitchFamily="2" charset="2"/>
                          </a:rPr>
                        </m:ctrlPr>
                      </m:sSubSupPr>
                      <m:e>
                        <m:r>
                          <a:rPr lang="en-US" sz="1600" i="1">
                            <a:latin typeface="Cambria Math" panose="02040503050406030204" pitchFamily="18" charset="0"/>
                            <a:sym typeface="Wingdings" pitchFamily="2" charset="2"/>
                          </a:rPr>
                          <m:t>𝑁</m:t>
                        </m:r>
                      </m:e>
                      <m:sub>
                        <m:r>
                          <a:rPr lang="en-US" sz="1600" i="1">
                            <a:latin typeface="Cambria Math" panose="02040503050406030204" pitchFamily="18" charset="0"/>
                            <a:sym typeface="Wingdings" pitchFamily="2" charset="2"/>
                          </a:rPr>
                          <m:t>𝑡𝑡</m:t>
                        </m:r>
                      </m:sub>
                      <m:sup>
                        <m:r>
                          <a:rPr lang="en-US" sz="1600" i="1">
                            <a:latin typeface="Cambria Math" panose="02040503050406030204" pitchFamily="18" charset="0"/>
                            <a:sym typeface="Wingdings" pitchFamily="2" charset="2"/>
                          </a:rPr>
                          <m:t>(0)</m:t>
                        </m:r>
                      </m:sup>
                    </m:sSubSup>
                    <m:r>
                      <a:rPr lang="en-US" sz="1600">
                        <a:latin typeface="Cambria Math" panose="02040503050406030204" pitchFamily="18" charset="0"/>
                        <a:sym typeface="Wingdings" pitchFamily="2" charset="2"/>
                      </a:rPr>
                      <m:t>=</m:t>
                    </m:r>
                    <m:sSup>
                      <m:sSupPr>
                        <m:ctrlPr>
                          <a:rPr lang="en-US" sz="1600" i="1">
                            <a:latin typeface="Cambria Math" panose="02040503050406030204" pitchFamily="18" charset="0"/>
                            <a:sym typeface="Wingdings" pitchFamily="2" charset="2"/>
                          </a:rPr>
                        </m:ctrlPr>
                      </m:sSupPr>
                      <m:e>
                        <m:d>
                          <m:dPr>
                            <m:ctrlPr>
                              <a:rPr lang="en-US" sz="1600" i="1">
                                <a:latin typeface="Cambria Math" panose="02040503050406030204" pitchFamily="18" charset="0"/>
                                <a:sym typeface="Wingdings" pitchFamily="2" charset="2"/>
                              </a:rPr>
                            </m:ctrlPr>
                          </m:dPr>
                          <m:e>
                            <m:r>
                              <a:rPr lang="en-US" sz="1600">
                                <a:latin typeface="Cambria Math" panose="02040503050406030204" pitchFamily="18" charset="0"/>
                                <a:sym typeface="Wingdings" pitchFamily="2" charset="2"/>
                              </a:rPr>
                              <m:t>1−</m:t>
                            </m:r>
                            <m:sSub>
                              <m:sSubPr>
                                <m:ctrlPr>
                                  <a:rPr lang="en-US" sz="1600" i="1">
                                    <a:latin typeface="Cambria Math" panose="02040503050406030204" pitchFamily="18" charset="0"/>
                                    <a:sym typeface="Wingdings" pitchFamily="2" charset="2"/>
                                  </a:rPr>
                                </m:ctrlPr>
                              </m:sSubPr>
                              <m:e>
                                <m:r>
                                  <m:rPr>
                                    <m:sty m:val="p"/>
                                  </m:rPr>
                                  <a:rPr lang="en-US" sz="1600">
                                    <a:latin typeface="Cambria Math" panose="02040503050406030204" pitchFamily="18" charset="0"/>
                                    <a:sym typeface="Wingdings" pitchFamily="2" charset="2"/>
                                  </a:rPr>
                                  <m:t>e</m:t>
                                </m:r>
                              </m:e>
                              <m:sub>
                                <m:r>
                                  <m:rPr>
                                    <m:sty m:val="p"/>
                                  </m:rPr>
                                  <a:rPr lang="en-US" sz="1600">
                                    <a:latin typeface="Cambria Math" panose="02040503050406030204" pitchFamily="18" charset="0"/>
                                    <a:sym typeface="Wingdings" pitchFamily="2" charset="2"/>
                                  </a:rPr>
                                  <m:t>b</m:t>
                                </m:r>
                              </m:sub>
                            </m:sSub>
                          </m:e>
                        </m:d>
                      </m:e>
                      <m:sup>
                        <m:r>
                          <a:rPr lang="en-US" sz="1600">
                            <a:latin typeface="Cambria Math" panose="02040503050406030204" pitchFamily="18" charset="0"/>
                            <a:sym typeface="Wingdings" pitchFamily="2" charset="2"/>
                          </a:rPr>
                          <m:t>2</m:t>
                        </m:r>
                      </m:sup>
                    </m:sSup>
                    <m:sSub>
                      <m:sSubPr>
                        <m:ctrlPr>
                          <a:rPr lang="en-US" sz="1600" i="1">
                            <a:latin typeface="Cambria Math" panose="02040503050406030204" pitchFamily="18" charset="0"/>
                            <a:sym typeface="Wingdings" pitchFamily="2" charset="2"/>
                          </a:rPr>
                        </m:ctrlPr>
                      </m:sSub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Sub>
                    <m:r>
                      <a:rPr lang="en-US" sz="1600">
                        <a:latin typeface="Cambria Math" panose="02040503050406030204" pitchFamily="18" charset="0"/>
                        <a:sym typeface="Wingdings" pitchFamily="2" charset="2"/>
                      </a:rPr>
                      <m:t>, </m:t>
                    </m:r>
                    <m:sSubSup>
                      <m:sSubSupPr>
                        <m:ctrlPr>
                          <a:rPr lang="en-US" sz="1600" i="1">
                            <a:latin typeface="Cambria Math" panose="02040503050406030204" pitchFamily="18" charset="0"/>
                            <a:sym typeface="Wingdings" pitchFamily="2" charset="2"/>
                          </a:rPr>
                        </m:ctrlPr>
                      </m:sSubSup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up>
                        <m:r>
                          <a:rPr lang="en-US" sz="1600">
                            <a:latin typeface="Cambria Math" panose="02040503050406030204" pitchFamily="18" charset="0"/>
                            <a:sym typeface="Wingdings" pitchFamily="2" charset="2"/>
                          </a:rPr>
                          <m:t>(2)</m:t>
                        </m:r>
                      </m:sup>
                    </m:sSubSup>
                    <m:r>
                      <a:rPr lang="en-US" sz="1600">
                        <a:latin typeface="Cambria Math" panose="02040503050406030204" pitchFamily="18" charset="0"/>
                        <a:sym typeface="Wingdings" pitchFamily="2" charset="2"/>
                      </a:rPr>
                      <m:t>=</m:t>
                    </m:r>
                    <m:sSubSup>
                      <m:sSubSupPr>
                        <m:ctrlPr>
                          <a:rPr lang="en-US" sz="1600" i="1">
                            <a:latin typeface="Cambria Math" panose="02040503050406030204" pitchFamily="18" charset="0"/>
                            <a:sym typeface="Wingdings" pitchFamily="2" charset="2"/>
                          </a:rPr>
                        </m:ctrlPr>
                      </m:sSubSupPr>
                      <m:e>
                        <m:r>
                          <m:rPr>
                            <m:sty m:val="p"/>
                          </m:rPr>
                          <a:rPr lang="en-US" sz="1600">
                            <a:latin typeface="Cambria Math" panose="02040503050406030204" pitchFamily="18" charset="0"/>
                            <a:sym typeface="Wingdings" pitchFamily="2" charset="2"/>
                          </a:rPr>
                          <m:t>e</m:t>
                        </m:r>
                      </m:e>
                      <m:sub>
                        <m:r>
                          <m:rPr>
                            <m:sty m:val="p"/>
                          </m:rPr>
                          <a:rPr lang="en-US" sz="1600">
                            <a:latin typeface="Cambria Math" panose="02040503050406030204" pitchFamily="18" charset="0"/>
                            <a:sym typeface="Wingdings" pitchFamily="2" charset="2"/>
                          </a:rPr>
                          <m:t>b</m:t>
                        </m:r>
                      </m:sub>
                      <m:sup>
                        <m:r>
                          <a:rPr lang="en-US" sz="1600" i="1">
                            <a:latin typeface="Cambria Math" panose="02040503050406030204" pitchFamily="18" charset="0"/>
                            <a:sym typeface="Wingdings" pitchFamily="2" charset="2"/>
                          </a:rPr>
                          <m:t>2</m:t>
                        </m:r>
                      </m:sup>
                    </m:sSubSup>
                    <m:sSub>
                      <m:sSubPr>
                        <m:ctrlPr>
                          <a:rPr lang="en-US" sz="1600" i="1">
                            <a:latin typeface="Cambria Math" panose="02040503050406030204" pitchFamily="18" charset="0"/>
                            <a:sym typeface="Wingdings" pitchFamily="2" charset="2"/>
                          </a:rPr>
                        </m:ctrlPr>
                      </m:sSub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Sub>
                    <m:r>
                      <a:rPr lang="en-US" sz="1600">
                        <a:latin typeface="Cambria Math" panose="02040503050406030204" pitchFamily="18" charset="0"/>
                        <a:sym typeface="Wingdings" pitchFamily="2" charset="2"/>
                      </a:rPr>
                      <m:t> </m:t>
                    </m:r>
                    <m:r>
                      <m:rPr>
                        <m:sty m:val="p"/>
                      </m:rPr>
                      <a:rPr lang="en-US" sz="1600">
                        <a:latin typeface="Cambria Math" panose="02040503050406030204" pitchFamily="18" charset="0"/>
                        <a:sym typeface="Wingdings" pitchFamily="2" charset="2"/>
                      </a:rPr>
                      <m:t>and</m:t>
                    </m:r>
                    <m:r>
                      <a:rPr lang="en-US" sz="1600">
                        <a:latin typeface="Cambria Math" panose="02040503050406030204" pitchFamily="18" charset="0"/>
                        <a:sym typeface="Wingdings" pitchFamily="2" charset="2"/>
                      </a:rPr>
                      <m:t> </m:t>
                    </m:r>
                    <m:sSubSup>
                      <m:sSubSupPr>
                        <m:ctrlPr>
                          <a:rPr lang="en-US" sz="1600" i="1">
                            <a:latin typeface="Cambria Math" panose="02040503050406030204" pitchFamily="18" charset="0"/>
                            <a:sym typeface="Wingdings" pitchFamily="2" charset="2"/>
                          </a:rPr>
                        </m:ctrlPr>
                      </m:sSubSupPr>
                      <m:e>
                        <m:r>
                          <m:rPr>
                            <m:sty m:val="p"/>
                          </m:rPr>
                          <a:rPr lang="en-US" sz="1600">
                            <a:latin typeface="Cambria Math" panose="02040503050406030204" pitchFamily="18" charset="0"/>
                            <a:sym typeface="Wingdings" pitchFamily="2" charset="2"/>
                          </a:rPr>
                          <m:t>N</m:t>
                        </m:r>
                      </m:e>
                      <m:sub>
                        <m:r>
                          <m:rPr>
                            <m:sty m:val="p"/>
                          </m:rPr>
                          <a:rPr lang="en-US" sz="1600">
                            <a:latin typeface="Cambria Math" panose="02040503050406030204" pitchFamily="18" charset="0"/>
                            <a:sym typeface="Wingdings" pitchFamily="2" charset="2"/>
                          </a:rPr>
                          <m:t>tt</m:t>
                        </m:r>
                      </m:sub>
                      <m:sup>
                        <m:r>
                          <a:rPr lang="en-US" sz="1600" i="1">
                            <a:latin typeface="Cambria Math" panose="02040503050406030204" pitchFamily="18" charset="0"/>
                            <a:sym typeface="Wingdings" pitchFamily="2" charset="2"/>
                          </a:rPr>
                          <m:t>(1)</m:t>
                        </m:r>
                      </m:sup>
                    </m:sSubSup>
                    <m:r>
                      <a:rPr lang="en-US" sz="1600" i="1">
                        <a:latin typeface="Cambria Math" panose="02040503050406030204" pitchFamily="18" charset="0"/>
                        <a:sym typeface="Wingdings" pitchFamily="2" charset="2"/>
                      </a:rPr>
                      <m:t>=2</m:t>
                    </m:r>
                    <m:d>
                      <m:dPr>
                        <m:ctrlPr>
                          <a:rPr lang="en-US" sz="1600" i="1">
                            <a:latin typeface="Cambria Math" panose="02040503050406030204" pitchFamily="18" charset="0"/>
                            <a:sym typeface="Wingdings" pitchFamily="2" charset="2"/>
                          </a:rPr>
                        </m:ctrlPr>
                      </m:dPr>
                      <m:e>
                        <m:r>
                          <a:rPr lang="en-US" sz="1600" i="1">
                            <a:latin typeface="Cambria Math" panose="02040503050406030204" pitchFamily="18" charset="0"/>
                            <a:sym typeface="Wingdings" pitchFamily="2" charset="2"/>
                          </a:rPr>
                          <m:t>1−</m:t>
                        </m:r>
                        <m:sSub>
                          <m:sSubPr>
                            <m:ctrlPr>
                              <a:rPr lang="en-US" sz="1600" i="1">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𝑒</m:t>
                            </m:r>
                          </m:e>
                          <m:sub>
                            <m:r>
                              <a:rPr lang="en-US" sz="1600" i="1">
                                <a:latin typeface="Cambria Math" panose="02040503050406030204" pitchFamily="18" charset="0"/>
                                <a:sym typeface="Wingdings" pitchFamily="2" charset="2"/>
                              </a:rPr>
                              <m:t>𝑏</m:t>
                            </m:r>
                          </m:sub>
                        </m:sSub>
                      </m:e>
                    </m:d>
                    <m:sSub>
                      <m:sSubPr>
                        <m:ctrlPr>
                          <a:rPr lang="en-US" sz="1600" i="1">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𝑒</m:t>
                        </m:r>
                      </m:e>
                      <m:sub>
                        <m:r>
                          <a:rPr lang="en-US" sz="1600" i="1">
                            <a:latin typeface="Cambria Math" panose="02040503050406030204" pitchFamily="18" charset="0"/>
                            <a:sym typeface="Wingdings" pitchFamily="2" charset="2"/>
                          </a:rPr>
                          <m:t>𝑏</m:t>
                        </m:r>
                      </m:sub>
                    </m:sSub>
                    <m:sSub>
                      <m:sSubPr>
                        <m:ctrlPr>
                          <a:rPr lang="en-US" sz="1600" i="1">
                            <a:latin typeface="Cambria Math" panose="02040503050406030204" pitchFamily="18" charset="0"/>
                            <a:sym typeface="Wingdings" pitchFamily="2" charset="2"/>
                          </a:rPr>
                        </m:ctrlPr>
                      </m:sSubPr>
                      <m:e>
                        <m:r>
                          <a:rPr lang="en-US" sz="1600" i="1">
                            <a:latin typeface="Cambria Math" panose="02040503050406030204" pitchFamily="18" charset="0"/>
                            <a:sym typeface="Wingdings" pitchFamily="2" charset="2"/>
                          </a:rPr>
                          <m:t>𝑁</m:t>
                        </m:r>
                      </m:e>
                      <m:sub>
                        <m:r>
                          <a:rPr lang="en-US" sz="1600" i="1">
                            <a:latin typeface="Cambria Math" panose="02040503050406030204" pitchFamily="18" charset="0"/>
                            <a:sym typeface="Wingdings" pitchFamily="2" charset="2"/>
                          </a:rPr>
                          <m:t>𝑡𝑡</m:t>
                        </m:r>
                      </m:sub>
                    </m:sSub>
                  </m:oMath>
                </a14:m>
                <a:r>
                  <a:rPr lang="en-GB" sz="1600" dirty="0">
                    <a:sym typeface="Wingdings" pitchFamily="2" charset="2"/>
                  </a:rPr>
                  <a:t> where e</a:t>
                </a:r>
                <a:r>
                  <a:rPr lang="en-GB" sz="1600" baseline="-25000" dirty="0">
                    <a:sym typeface="Wingdings" pitchFamily="2" charset="2"/>
                  </a:rPr>
                  <a:t>b</a:t>
                </a:r>
                <a:r>
                  <a:rPr lang="en-GB" sz="1600" dirty="0">
                    <a:sym typeface="Wingdings" pitchFamily="2" charset="2"/>
                  </a:rPr>
                  <a:t> is the b tagging efficiency and </a:t>
                </a:r>
                <a:r>
                  <a:rPr lang="en-GB" sz="1600" dirty="0" err="1">
                    <a:sym typeface="Wingdings" pitchFamily="2" charset="2"/>
                  </a:rPr>
                  <a:t>N</a:t>
                </a:r>
                <a:r>
                  <a:rPr lang="en-GB" sz="1600" baseline="-25000" dirty="0" err="1">
                    <a:sym typeface="Wingdings" pitchFamily="2" charset="2"/>
                  </a:rPr>
                  <a:t>tt</a:t>
                </a:r>
                <a:r>
                  <a:rPr lang="en-GB" sz="1600" dirty="0">
                    <a:sym typeface="Wingdings" pitchFamily="2" charset="2"/>
                  </a:rPr>
                  <a:t> is the total ttbar yield. </a:t>
                </a:r>
              </a:p>
              <a:p>
                <a:pPr lvl="1"/>
                <a:r>
                  <a:rPr lang="en-GB" sz="1600" dirty="0">
                    <a:sym typeface="Wingdings" pitchFamily="2" charset="2"/>
                  </a:rPr>
                  <a:t>We can either leave </a:t>
                </a:r>
                <a:r>
                  <a:rPr lang="en-GB" sz="1600" dirty="0">
                    <a:solidFill>
                      <a:srgbClr val="FF0000"/>
                    </a:solidFill>
                    <a:sym typeface="Wingdings" pitchFamily="2" charset="2"/>
                  </a:rPr>
                  <a:t>e</a:t>
                </a:r>
                <a:r>
                  <a:rPr lang="en-GB" sz="1600" baseline="-25000" dirty="0">
                    <a:solidFill>
                      <a:srgbClr val="FF0000"/>
                    </a:solidFill>
                    <a:sym typeface="Wingdings" pitchFamily="2" charset="2"/>
                  </a:rPr>
                  <a:t>b </a:t>
                </a:r>
                <a:r>
                  <a:rPr lang="en-GB" sz="1600" dirty="0">
                    <a:solidFill>
                      <a:srgbClr val="FF0000"/>
                    </a:solidFill>
                    <a:sym typeface="Wingdings" pitchFamily="2" charset="2"/>
                  </a:rPr>
                  <a:t>and </a:t>
                </a:r>
                <a:r>
                  <a:rPr lang="en-GB" sz="1600" dirty="0" err="1">
                    <a:solidFill>
                      <a:srgbClr val="FF0000"/>
                    </a:solidFill>
                    <a:sym typeface="Wingdings" pitchFamily="2" charset="2"/>
                  </a:rPr>
                  <a:t>N</a:t>
                </a:r>
                <a:r>
                  <a:rPr lang="en-GB" sz="1600" baseline="-25000" dirty="0" err="1">
                    <a:solidFill>
                      <a:srgbClr val="FF0000"/>
                    </a:solidFill>
                    <a:sym typeface="Wingdings" pitchFamily="2" charset="2"/>
                  </a:rPr>
                  <a:t>tt</a:t>
                </a:r>
                <a:r>
                  <a:rPr lang="en-GB" sz="1600" baseline="-25000" dirty="0">
                    <a:solidFill>
                      <a:srgbClr val="FF0000"/>
                    </a:solidFill>
                    <a:sym typeface="Wingdings" pitchFamily="2" charset="2"/>
                  </a:rPr>
                  <a:t> </a:t>
                </a:r>
                <a:r>
                  <a:rPr lang="en-GB" sz="1600" dirty="0">
                    <a:solidFill>
                      <a:srgbClr val="FF0000"/>
                    </a:solidFill>
                    <a:sym typeface="Wingdings" pitchFamily="2" charset="2"/>
                  </a:rPr>
                  <a:t> </a:t>
                </a:r>
                <a:r>
                  <a:rPr lang="en-GB" sz="1600" dirty="0">
                    <a:sym typeface="Wingdings" pitchFamily="2" charset="2"/>
                  </a:rPr>
                  <a:t>as free parameters in the fit or </a:t>
                </a:r>
                <a14:m>
                  <m:oMath xmlns:m="http://schemas.openxmlformats.org/officeDocument/2006/math">
                    <m:sSubSup>
                      <m:sSubSupPr>
                        <m:ctrlPr>
                          <a:rPr lang="en-US" sz="1600" i="1">
                            <a:solidFill>
                              <a:srgbClr val="FF0000"/>
                            </a:solidFill>
                            <a:latin typeface="Cambria Math" panose="02040503050406030204" pitchFamily="18" charset="0"/>
                            <a:sym typeface="Wingdings" pitchFamily="2" charset="2"/>
                          </a:rPr>
                        </m:ctrlPr>
                      </m:sSubSupPr>
                      <m:e>
                        <m:r>
                          <a:rPr lang="en-US" sz="1600" i="1">
                            <a:solidFill>
                              <a:srgbClr val="FF0000"/>
                            </a:solidFill>
                            <a:latin typeface="Cambria Math" panose="02040503050406030204" pitchFamily="18" charset="0"/>
                            <a:sym typeface="Wingdings" pitchFamily="2" charset="2"/>
                          </a:rPr>
                          <m:t>𝑁</m:t>
                        </m:r>
                      </m:e>
                      <m:sub>
                        <m:r>
                          <a:rPr lang="en-US" sz="1600" i="1">
                            <a:solidFill>
                              <a:srgbClr val="FF0000"/>
                            </a:solidFill>
                            <a:latin typeface="Cambria Math" panose="02040503050406030204" pitchFamily="18" charset="0"/>
                            <a:sym typeface="Wingdings" pitchFamily="2" charset="2"/>
                          </a:rPr>
                          <m:t>𝑡𝑡</m:t>
                        </m:r>
                      </m:sub>
                      <m:sup>
                        <m:r>
                          <a:rPr lang="en-US" sz="1600" i="1">
                            <a:solidFill>
                              <a:srgbClr val="FF0000"/>
                            </a:solidFill>
                            <a:latin typeface="Cambria Math" panose="02040503050406030204" pitchFamily="18" charset="0"/>
                            <a:sym typeface="Wingdings" pitchFamily="2" charset="2"/>
                          </a:rPr>
                          <m:t>(0)</m:t>
                        </m:r>
                      </m:sup>
                    </m:sSubSup>
                    <m:r>
                      <a:rPr lang="en-US" sz="1600" i="1">
                        <a:solidFill>
                          <a:srgbClr val="FF0000"/>
                        </a:solidFill>
                        <a:latin typeface="Cambria Math" panose="02040503050406030204" pitchFamily="18" charset="0"/>
                        <a:sym typeface="Wingdings" pitchFamily="2" charset="2"/>
                      </a:rPr>
                      <m:t>,</m:t>
                    </m:r>
                    <m:sSubSup>
                      <m:sSubSupPr>
                        <m:ctrlPr>
                          <a:rPr lang="en-US" sz="1600" i="1">
                            <a:solidFill>
                              <a:srgbClr val="FF0000"/>
                            </a:solidFill>
                            <a:latin typeface="Cambria Math" panose="02040503050406030204" pitchFamily="18" charset="0"/>
                            <a:sym typeface="Wingdings" pitchFamily="2" charset="2"/>
                          </a:rPr>
                        </m:ctrlPr>
                      </m:sSubSupPr>
                      <m:e>
                        <m:r>
                          <a:rPr lang="en-US" sz="1600" i="1">
                            <a:solidFill>
                              <a:srgbClr val="FF0000"/>
                            </a:solidFill>
                            <a:latin typeface="Cambria Math" panose="02040503050406030204" pitchFamily="18" charset="0"/>
                            <a:sym typeface="Wingdings" pitchFamily="2" charset="2"/>
                          </a:rPr>
                          <m:t>𝑁</m:t>
                        </m:r>
                      </m:e>
                      <m:sub>
                        <m:r>
                          <a:rPr lang="en-US" sz="1600" i="1">
                            <a:solidFill>
                              <a:srgbClr val="FF0000"/>
                            </a:solidFill>
                            <a:latin typeface="Cambria Math" panose="02040503050406030204" pitchFamily="18" charset="0"/>
                            <a:sym typeface="Wingdings" pitchFamily="2" charset="2"/>
                          </a:rPr>
                          <m:t>𝑡𝑡</m:t>
                        </m:r>
                      </m:sub>
                      <m:sup>
                        <m:r>
                          <a:rPr lang="en-US" sz="1600" i="1">
                            <a:solidFill>
                              <a:srgbClr val="FF0000"/>
                            </a:solidFill>
                            <a:latin typeface="Cambria Math" panose="02040503050406030204" pitchFamily="18" charset="0"/>
                            <a:sym typeface="Wingdings" pitchFamily="2" charset="2"/>
                          </a:rPr>
                          <m:t>(1)</m:t>
                        </m:r>
                      </m:sup>
                    </m:sSubSup>
                    <m:r>
                      <a:rPr lang="en-US" sz="1600" i="1">
                        <a:solidFill>
                          <a:srgbClr val="FF0000"/>
                        </a:solidFill>
                        <a:latin typeface="Cambria Math" panose="02040503050406030204" pitchFamily="18" charset="0"/>
                        <a:sym typeface="Wingdings" pitchFamily="2" charset="2"/>
                      </a:rPr>
                      <m:t>,</m:t>
                    </m:r>
                    <m:sSubSup>
                      <m:sSubSupPr>
                        <m:ctrlPr>
                          <a:rPr lang="en-US" sz="1600" i="1">
                            <a:solidFill>
                              <a:srgbClr val="FF0000"/>
                            </a:solidFill>
                            <a:latin typeface="Cambria Math" panose="02040503050406030204" pitchFamily="18" charset="0"/>
                            <a:sym typeface="Wingdings" pitchFamily="2" charset="2"/>
                          </a:rPr>
                        </m:ctrlPr>
                      </m:sSubSupPr>
                      <m:e>
                        <m:r>
                          <a:rPr lang="en-US" sz="1600" i="1">
                            <a:solidFill>
                              <a:srgbClr val="FF0000"/>
                            </a:solidFill>
                            <a:latin typeface="Cambria Math" panose="02040503050406030204" pitchFamily="18" charset="0"/>
                            <a:sym typeface="Wingdings" pitchFamily="2" charset="2"/>
                          </a:rPr>
                          <m:t>𝑁</m:t>
                        </m:r>
                      </m:e>
                      <m:sub>
                        <m:r>
                          <a:rPr lang="en-US" sz="1600" i="1">
                            <a:solidFill>
                              <a:srgbClr val="FF0000"/>
                            </a:solidFill>
                            <a:latin typeface="Cambria Math" panose="02040503050406030204" pitchFamily="18" charset="0"/>
                            <a:sym typeface="Wingdings" pitchFamily="2" charset="2"/>
                          </a:rPr>
                          <m:t>𝑡𝑡</m:t>
                        </m:r>
                      </m:sub>
                      <m:sup>
                        <m:r>
                          <a:rPr lang="en-US" sz="1600" i="1">
                            <a:solidFill>
                              <a:srgbClr val="FF0000"/>
                            </a:solidFill>
                            <a:latin typeface="Cambria Math" panose="02040503050406030204" pitchFamily="18" charset="0"/>
                            <a:sym typeface="Wingdings" pitchFamily="2" charset="2"/>
                          </a:rPr>
                          <m:t>(2)</m:t>
                        </m:r>
                      </m:sup>
                    </m:sSubSup>
                  </m:oMath>
                </a14:m>
                <a:endParaRPr lang="en-GB" sz="1600" dirty="0">
                  <a:sym typeface="Wingdings" pitchFamily="2" charset="2"/>
                </a:endParaRPr>
              </a:p>
              <a:p>
                <a:pPr lvl="1"/>
                <a:endParaRPr lang="en-GB" sz="1600" dirty="0">
                  <a:sym typeface="Wingdings" pitchFamily="2" charset="2"/>
                </a:endParaRPr>
              </a:p>
              <a:p>
                <a:pPr marL="285750" indent="-285750">
                  <a:buFont typeface="Arial" panose="020B0604020202020204" pitchFamily="34" charset="0"/>
                  <a:buChar char="•"/>
                </a:pPr>
                <a:r>
                  <a:rPr lang="en-GB" sz="1600" dirty="0" err="1">
                    <a:sym typeface="Wingdings" pitchFamily="2" charset="2"/>
                  </a:rPr>
                  <a:t>btagging</a:t>
                </a:r>
                <a:r>
                  <a:rPr lang="en-GB" sz="1600" dirty="0">
                    <a:sym typeface="Wingdings" pitchFamily="2" charset="2"/>
                  </a:rPr>
                  <a:t> efficiency and the </a:t>
                </a:r>
                <a:r>
                  <a:rPr lang="en-GB" sz="1600" dirty="0" err="1">
                    <a:sym typeface="Wingdings" pitchFamily="2" charset="2"/>
                  </a:rPr>
                  <a:t>Ntt</a:t>
                </a:r>
                <a:r>
                  <a:rPr lang="en-GB" sz="1600" dirty="0">
                    <a:sym typeface="Wingdings" pitchFamily="2" charset="2"/>
                  </a:rPr>
                  <a:t> yield are highly correlated. </a:t>
                </a:r>
              </a:p>
              <a:p>
                <a:pPr marL="742950" lvl="1" indent="-285750">
                  <a:buFont typeface="Arial" panose="020B0604020202020204" pitchFamily="34" charset="0"/>
                  <a:buChar char="•"/>
                </a:pPr>
                <a:r>
                  <a:rPr lang="en-GB" sz="1600" dirty="0">
                    <a:sym typeface="Wingdings" pitchFamily="2" charset="2"/>
                  </a:rPr>
                  <a:t>We decided to try and fix the </a:t>
                </a:r>
                <a:r>
                  <a:rPr lang="en-GB" sz="1600" dirty="0" err="1">
                    <a:sym typeface="Wingdings" pitchFamily="2" charset="2"/>
                  </a:rPr>
                  <a:t>btagging</a:t>
                </a:r>
                <a:r>
                  <a:rPr lang="en-GB" sz="1600" dirty="0">
                    <a:sym typeface="Wingdings" pitchFamily="2" charset="2"/>
                  </a:rPr>
                  <a:t> parameter  calculated b-tagging</a:t>
                </a:r>
              </a:p>
              <a:p>
                <a:pPr marL="742950" lvl="1" indent="-285750">
                  <a:buFont typeface="Arial" panose="020B0604020202020204" pitchFamily="34" charset="0"/>
                  <a:buChar char="•"/>
                </a:pPr>
                <a:r>
                  <a:rPr lang="en-GB" sz="1600" dirty="0">
                    <a:sym typeface="Wingdings" pitchFamily="2" charset="2"/>
                  </a:rPr>
                  <a:t>For the </a:t>
                </a:r>
                <a:r>
                  <a:rPr lang="en-GB" sz="1600" dirty="0" err="1">
                    <a:sym typeface="Wingdings" pitchFamily="2" charset="2"/>
                  </a:rPr>
                  <a:t>btagging</a:t>
                </a:r>
                <a:r>
                  <a:rPr lang="en-GB" sz="1600" dirty="0">
                    <a:sym typeface="Wingdings" pitchFamily="2" charset="2"/>
                  </a:rPr>
                  <a:t> efficiency calculation:</a:t>
                </a:r>
              </a:p>
              <a:p>
                <a:pPr lvl="1"/>
                <a:endParaRPr lang="en-GB" sz="1600" dirty="0">
                  <a:sym typeface="Wingdings" pitchFamily="2" charset="2"/>
                </a:endParaRPr>
              </a:p>
              <a:p>
                <a:pPr lvl="1"/>
                <a14:m>
                  <m:oMath xmlns:m="http://schemas.openxmlformats.org/officeDocument/2006/math">
                    <m:sSub>
                      <m:sSubPr>
                        <m:ctrlPr>
                          <a:rPr lang="en-US" sz="1600" b="0" i="1" smtClean="0">
                            <a:latin typeface="Cambria Math" panose="02040503050406030204" pitchFamily="18" charset="0"/>
                            <a:sym typeface="Wingdings" pitchFamily="2" charset="2"/>
                          </a:rPr>
                        </m:ctrlPr>
                      </m:sSubPr>
                      <m:e>
                        <m:r>
                          <a:rPr lang="en-US" sz="1600" b="0" i="1" smtClean="0">
                            <a:latin typeface="Cambria Math" panose="02040503050406030204" pitchFamily="18" charset="0"/>
                            <a:sym typeface="Wingdings" pitchFamily="2" charset="2"/>
                          </a:rPr>
                          <m:t>𝑒</m:t>
                        </m:r>
                      </m:e>
                      <m:sub>
                        <m:r>
                          <a:rPr lang="en-US" sz="1600" b="0" i="1" smtClean="0">
                            <a:latin typeface="Cambria Math" panose="02040503050406030204" pitchFamily="18" charset="0"/>
                            <a:sym typeface="Wingdings" pitchFamily="2" charset="2"/>
                          </a:rPr>
                          <m:t>𝑏</m:t>
                        </m:r>
                      </m:sub>
                    </m:sSub>
                    <m:r>
                      <a:rPr lang="en-US" sz="1600" b="0" i="1" smtClean="0">
                        <a:latin typeface="Cambria Math" panose="02040503050406030204" pitchFamily="18" charset="0"/>
                        <a:sym typeface="Wingdings" pitchFamily="2" charset="2"/>
                      </a:rPr>
                      <m:t>= </m:t>
                    </m:r>
                    <m:f>
                      <m:fPr>
                        <m:ctrlPr>
                          <a:rPr lang="en-US" sz="1600" b="0" i="1" smtClean="0">
                            <a:latin typeface="Cambria Math" panose="02040503050406030204" pitchFamily="18" charset="0"/>
                            <a:sym typeface="Wingdings" pitchFamily="2" charset="2"/>
                          </a:rPr>
                        </m:ctrlPr>
                      </m:fPr>
                      <m:num>
                        <m:r>
                          <a:rPr lang="en-US" sz="1600" b="0" i="1" smtClean="0">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𝑠𝑢𝑏𝑗𝑒𝑡𝑠</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𝑤𝑖𝑡h</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𝑓𝑙𝑎𝑣𝑜𝑢𝑟</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𝑖𝑑</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𝑟𝑒𝑞𝑢𝑖𝑟𝑒𝑚𝑒𝑛𝑡</m:t>
                        </m:r>
                        <m:r>
                          <a:rPr lang="en-US" sz="1600" b="0" i="1" smtClean="0">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𝑑𝑒𝑒𝑝𝐶𝑆𝑉</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𝑏𝑡𝑎𝑔𝑔𝑒𝑑</m:t>
                        </m:r>
                      </m:num>
                      <m:den>
                        <m:r>
                          <a:rPr lang="en-US" sz="1600" b="0" i="1" smtClean="0">
                            <a:latin typeface="Cambria Math" panose="02040503050406030204" pitchFamily="18" charset="0"/>
                            <a:sym typeface="Wingdings" pitchFamily="2" charset="2"/>
                          </a:rPr>
                          <m:t>#</m:t>
                        </m:r>
                        <m:r>
                          <a:rPr lang="en-US" sz="1600" b="0" i="1" smtClean="0">
                            <a:latin typeface="Cambria Math" panose="02040503050406030204" pitchFamily="18" charset="0"/>
                            <a:sym typeface="Wingdings" pitchFamily="2" charset="2"/>
                          </a:rPr>
                          <m:t>𝑠𝑢𝑏𝑗𝑒𝑡𝑠</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𝑤𝑖𝑡h</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𝑓𝑙𝑎𝑣𝑜𝑢𝑟</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𝑖𝑑</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𝑟𝑒𝑞𝑢𝑖𝑟𝑒𝑚𝑒𝑛𝑡</m:t>
                        </m:r>
                        <m:r>
                          <a:rPr lang="en-US" sz="1600" b="0" i="1" smtClean="0">
                            <a:latin typeface="Cambria Math" panose="02040503050406030204" pitchFamily="18" charset="0"/>
                            <a:sym typeface="Wingdings" pitchFamily="2" charset="2"/>
                          </a:rPr>
                          <m:t> (</m:t>
                        </m:r>
                        <m:r>
                          <a:rPr lang="en-US" sz="1600" b="0" i="1" smtClean="0">
                            <a:latin typeface="Cambria Math" panose="02040503050406030204" pitchFamily="18" charset="0"/>
                            <a:sym typeface="Wingdings" pitchFamily="2" charset="2"/>
                          </a:rPr>
                          <m:t>𝑏</m:t>
                        </m:r>
                        <m:r>
                          <a:rPr lang="en-US" sz="1600" b="0" i="1" smtClean="0">
                            <a:latin typeface="Cambria Math" panose="02040503050406030204" pitchFamily="18" charset="0"/>
                            <a:sym typeface="Wingdings" pitchFamily="2" charset="2"/>
                          </a:rPr>
                          <m:t>)</m:t>
                        </m:r>
                      </m:den>
                    </m:f>
                  </m:oMath>
                </a14:m>
                <a:r>
                  <a:rPr lang="en-GB" sz="1600" dirty="0">
                    <a:sym typeface="Wingdings" pitchFamily="2" charset="2"/>
                  </a:rPr>
                  <a:t> , where all selected events pass baseline + </a:t>
                </a:r>
                <a:r>
                  <a:rPr lang="en-GB" sz="1600" dirty="0" err="1">
                    <a:sym typeface="Wingdings" pitchFamily="2" charset="2"/>
                  </a:rPr>
                  <a:t>parton</a:t>
                </a:r>
                <a:r>
                  <a:rPr lang="en-GB" sz="1600" dirty="0">
                    <a:sym typeface="Wingdings" pitchFamily="2" charset="2"/>
                  </a:rPr>
                  <a:t> selection</a:t>
                </a:r>
              </a:p>
            </p:txBody>
          </p:sp>
        </mc:Choice>
        <mc:Fallback xmlns="">
          <p:sp>
            <p:nvSpPr>
              <p:cNvPr id="14" name="TextBox 13"/>
              <p:cNvSpPr txBox="1">
                <a:spLocks noRot="1" noChangeAspect="1" noMove="1" noResize="1" noEditPoints="1" noAdjustHandles="1" noChangeArrowheads="1" noChangeShapeType="1" noTextEdit="1"/>
              </p:cNvSpPr>
              <p:nvPr/>
            </p:nvSpPr>
            <p:spPr>
              <a:xfrm>
                <a:off x="361281" y="613037"/>
                <a:ext cx="11533733" cy="5201039"/>
              </a:xfrm>
              <a:prstGeom prst="rect">
                <a:avLst/>
              </a:prstGeom>
              <a:blipFill>
                <a:blip r:embed="rId2"/>
                <a:stretch>
                  <a:fillRect l="-220" t="-488"/>
                </a:stretch>
              </a:blipFill>
            </p:spPr>
            <p:txBody>
              <a:bodyPr/>
              <a:lstStyle/>
              <a:p>
                <a:r>
                  <a:rPr lang="en-US">
                    <a:noFill/>
                  </a:rPr>
                  <a:t> </a:t>
                </a:r>
              </a:p>
            </p:txBody>
          </p:sp>
        </mc:Fallback>
      </mc:AlternateContent>
    </p:spTree>
    <p:extLst>
      <p:ext uri="{BB962C8B-B14F-4D97-AF65-F5344CB8AC3E}">
        <p14:creationId xmlns:p14="http://schemas.microsoft.com/office/powerpoint/2010/main" val="666323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11" name="TextBox 10">
            <a:extLst>
              <a:ext uri="{FF2B5EF4-FFF2-40B4-BE49-F238E27FC236}">
                <a16:creationId xmlns:a16="http://schemas.microsoft.com/office/drawing/2014/main" id="{6E3C2BBC-4282-7646-89AC-CC81A9FCB99A}"/>
              </a:ext>
            </a:extLst>
          </p:cNvPr>
          <p:cNvSpPr txBox="1"/>
          <p:nvPr/>
        </p:nvSpPr>
        <p:spPr>
          <a:xfrm>
            <a:off x="-292763" y="4665367"/>
            <a:ext cx="2327564" cy="369332"/>
          </a:xfrm>
          <a:prstGeom prst="rect">
            <a:avLst/>
          </a:prstGeom>
          <a:noFill/>
        </p:spPr>
        <p:txBody>
          <a:bodyPr wrap="square" rtlCol="0">
            <a:spAutoFit/>
          </a:bodyPr>
          <a:lstStyle/>
          <a:p>
            <a:pPr algn="ctr"/>
            <a:r>
              <a:rPr lang="en-US" dirty="0">
                <a:solidFill>
                  <a:srgbClr val="FF0000"/>
                </a:solidFill>
              </a:rPr>
              <a:t>2017</a:t>
            </a:r>
          </a:p>
        </p:txBody>
      </p:sp>
      <p:sp>
        <p:nvSpPr>
          <p:cNvPr id="13" name="TextBox 12">
            <a:extLst>
              <a:ext uri="{FF2B5EF4-FFF2-40B4-BE49-F238E27FC236}">
                <a16:creationId xmlns:a16="http://schemas.microsoft.com/office/drawing/2014/main" id="{CC05AD7F-87EB-484C-91CB-B4EC286A00F1}"/>
              </a:ext>
            </a:extLst>
          </p:cNvPr>
          <p:cNvSpPr txBox="1"/>
          <p:nvPr/>
        </p:nvSpPr>
        <p:spPr>
          <a:xfrm>
            <a:off x="5397545" y="4666743"/>
            <a:ext cx="2327564" cy="369332"/>
          </a:xfrm>
          <a:prstGeom prst="rect">
            <a:avLst/>
          </a:prstGeom>
          <a:noFill/>
        </p:spPr>
        <p:txBody>
          <a:bodyPr wrap="square" rtlCol="0">
            <a:spAutoFit/>
          </a:bodyPr>
          <a:lstStyle/>
          <a:p>
            <a:pPr algn="ctr"/>
            <a:r>
              <a:rPr lang="en-US" dirty="0">
                <a:solidFill>
                  <a:srgbClr val="00B050"/>
                </a:solidFill>
              </a:rPr>
              <a:t>2018</a:t>
            </a:r>
          </a:p>
        </p:txBody>
      </p:sp>
      <p:sp>
        <p:nvSpPr>
          <p:cNvPr id="14" name="TextBox 13">
            <a:extLst>
              <a:ext uri="{FF2B5EF4-FFF2-40B4-BE49-F238E27FC236}">
                <a16:creationId xmlns:a16="http://schemas.microsoft.com/office/drawing/2014/main" id="{DA4D9756-0926-4644-AF86-A227A1C7D957}"/>
              </a:ext>
            </a:extLst>
          </p:cNvPr>
          <p:cNvSpPr txBox="1"/>
          <p:nvPr/>
        </p:nvSpPr>
        <p:spPr>
          <a:xfrm>
            <a:off x="5397545" y="1558709"/>
            <a:ext cx="2327564" cy="369332"/>
          </a:xfrm>
          <a:prstGeom prst="rect">
            <a:avLst/>
          </a:prstGeom>
          <a:noFill/>
        </p:spPr>
        <p:txBody>
          <a:bodyPr wrap="square" rtlCol="0">
            <a:spAutoFit/>
          </a:bodyPr>
          <a:lstStyle/>
          <a:p>
            <a:pPr algn="ctr"/>
            <a:r>
              <a:rPr lang="en-US" dirty="0">
                <a:solidFill>
                  <a:srgbClr val="00B0F0"/>
                </a:solidFill>
              </a:rPr>
              <a:t>2016</a:t>
            </a:r>
          </a:p>
        </p:txBody>
      </p:sp>
      <p:pic>
        <p:nvPicPr>
          <p:cNvPr id="15" name="Picture 14">
            <a:extLst>
              <a:ext uri="{FF2B5EF4-FFF2-40B4-BE49-F238E27FC236}">
                <a16:creationId xmlns:a16="http://schemas.microsoft.com/office/drawing/2014/main" id="{7E14AFA5-0488-564D-802E-133E419733FC}"/>
              </a:ext>
            </a:extLst>
          </p:cNvPr>
          <p:cNvPicPr>
            <a:picLocks noChangeAspect="1"/>
          </p:cNvPicPr>
          <p:nvPr/>
        </p:nvPicPr>
        <p:blipFill>
          <a:blip r:embed="rId2"/>
          <a:stretch>
            <a:fillRect/>
          </a:stretch>
        </p:blipFill>
        <p:spPr>
          <a:xfrm rot="5400000">
            <a:off x="2459355" y="2509741"/>
            <a:ext cx="2996565" cy="4680585"/>
          </a:xfrm>
          <a:prstGeom prst="rect">
            <a:avLst/>
          </a:prstGeom>
        </p:spPr>
      </p:pic>
      <p:pic>
        <p:nvPicPr>
          <p:cNvPr id="17" name="Picture 16">
            <a:extLst>
              <a:ext uri="{FF2B5EF4-FFF2-40B4-BE49-F238E27FC236}">
                <a16:creationId xmlns:a16="http://schemas.microsoft.com/office/drawing/2014/main" id="{CE62516C-E499-7448-9F51-0080F76FCF36}"/>
              </a:ext>
            </a:extLst>
          </p:cNvPr>
          <p:cNvPicPr>
            <a:picLocks noChangeAspect="1"/>
          </p:cNvPicPr>
          <p:nvPr/>
        </p:nvPicPr>
        <p:blipFill>
          <a:blip r:embed="rId3"/>
          <a:stretch>
            <a:fillRect/>
          </a:stretch>
        </p:blipFill>
        <p:spPr>
          <a:xfrm rot="5400000">
            <a:off x="7807026" y="-614569"/>
            <a:ext cx="2996565" cy="4680585"/>
          </a:xfrm>
          <a:prstGeom prst="rect">
            <a:avLst/>
          </a:prstGeom>
        </p:spPr>
      </p:pic>
      <p:sp>
        <p:nvSpPr>
          <p:cNvPr id="18" name="TextBox 17">
            <a:extLst>
              <a:ext uri="{FF2B5EF4-FFF2-40B4-BE49-F238E27FC236}">
                <a16:creationId xmlns:a16="http://schemas.microsoft.com/office/drawing/2014/main" id="{34442D95-C94F-BD40-A8E1-390BF4E85687}"/>
              </a:ext>
            </a:extLst>
          </p:cNvPr>
          <p:cNvSpPr txBox="1"/>
          <p:nvPr/>
        </p:nvSpPr>
        <p:spPr>
          <a:xfrm>
            <a:off x="-292763" y="1558709"/>
            <a:ext cx="2327564" cy="369332"/>
          </a:xfrm>
          <a:prstGeom prst="rect">
            <a:avLst/>
          </a:prstGeom>
          <a:noFill/>
        </p:spPr>
        <p:txBody>
          <a:bodyPr wrap="square" rtlCol="0">
            <a:spAutoFit/>
          </a:bodyPr>
          <a:lstStyle/>
          <a:p>
            <a:pPr algn="ctr"/>
            <a:r>
              <a:rPr lang="en-US" dirty="0"/>
              <a:t>2016</a:t>
            </a:r>
          </a:p>
        </p:txBody>
      </p:sp>
      <p:pic>
        <p:nvPicPr>
          <p:cNvPr id="19" name="Picture 18">
            <a:extLst>
              <a:ext uri="{FF2B5EF4-FFF2-40B4-BE49-F238E27FC236}">
                <a16:creationId xmlns:a16="http://schemas.microsoft.com/office/drawing/2014/main" id="{FE263F55-9974-A74A-91DC-CC813B8DC796}"/>
              </a:ext>
            </a:extLst>
          </p:cNvPr>
          <p:cNvPicPr>
            <a:picLocks noChangeAspect="1"/>
          </p:cNvPicPr>
          <p:nvPr/>
        </p:nvPicPr>
        <p:blipFill>
          <a:blip r:embed="rId4"/>
          <a:stretch>
            <a:fillRect/>
          </a:stretch>
        </p:blipFill>
        <p:spPr>
          <a:xfrm>
            <a:off x="1346184" y="427473"/>
            <a:ext cx="4749815" cy="3104000"/>
          </a:xfrm>
          <a:prstGeom prst="rect">
            <a:avLst/>
          </a:prstGeom>
        </p:spPr>
      </p:pic>
      <p:sp>
        <p:nvSpPr>
          <p:cNvPr id="7" name="TextBox 6"/>
          <p:cNvSpPr txBox="1"/>
          <p:nvPr/>
        </p:nvSpPr>
        <p:spPr>
          <a:xfrm>
            <a:off x="111965" y="83975"/>
            <a:ext cx="3845673" cy="523220"/>
          </a:xfrm>
          <a:prstGeom prst="rect">
            <a:avLst/>
          </a:prstGeom>
          <a:noFill/>
        </p:spPr>
        <p:txBody>
          <a:bodyPr wrap="square" rtlCol="0">
            <a:spAutoFit/>
          </a:bodyPr>
          <a:lstStyle/>
          <a:p>
            <a:r>
              <a:rPr lang="en-US" sz="2800" u="sng" dirty="0"/>
              <a:t>Template Fit results in CR</a:t>
            </a:r>
          </a:p>
        </p:txBody>
      </p:sp>
      <p:sp>
        <p:nvSpPr>
          <p:cNvPr id="20" name="Rectangle 19">
            <a:extLst>
              <a:ext uri="{FF2B5EF4-FFF2-40B4-BE49-F238E27FC236}">
                <a16:creationId xmlns:a16="http://schemas.microsoft.com/office/drawing/2014/main" id="{7D8386BF-FC64-4541-8F05-E0FC6E617F7D}"/>
              </a:ext>
            </a:extLst>
          </p:cNvPr>
          <p:cNvSpPr/>
          <p:nvPr/>
        </p:nvSpPr>
        <p:spPr>
          <a:xfrm>
            <a:off x="6965016" y="165893"/>
            <a:ext cx="4522135" cy="3058113"/>
          </a:xfrm>
          <a:prstGeom prst="rect">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D0B070D-719C-F34C-9DE7-FFC0DEDFF000}"/>
              </a:ext>
            </a:extLst>
          </p:cNvPr>
          <p:cNvPicPr>
            <a:picLocks noChangeAspect="1"/>
          </p:cNvPicPr>
          <p:nvPr/>
        </p:nvPicPr>
        <p:blipFill>
          <a:blip r:embed="rId5"/>
          <a:stretch>
            <a:fillRect/>
          </a:stretch>
        </p:blipFill>
        <p:spPr>
          <a:xfrm rot="5400000">
            <a:off x="7807026" y="2559662"/>
            <a:ext cx="2996565" cy="4680585"/>
          </a:xfrm>
          <a:prstGeom prst="rect">
            <a:avLst/>
          </a:prstGeom>
        </p:spPr>
      </p:pic>
      <p:sp>
        <p:nvSpPr>
          <p:cNvPr id="22" name="Rectangle 21">
            <a:extLst>
              <a:ext uri="{FF2B5EF4-FFF2-40B4-BE49-F238E27FC236}">
                <a16:creationId xmlns:a16="http://schemas.microsoft.com/office/drawing/2014/main" id="{B43C2ACE-CC64-3146-8DC3-BB42116AE8FE}"/>
              </a:ext>
            </a:extLst>
          </p:cNvPr>
          <p:cNvSpPr/>
          <p:nvPr/>
        </p:nvSpPr>
        <p:spPr>
          <a:xfrm>
            <a:off x="6915007" y="3390692"/>
            <a:ext cx="4522135" cy="3058113"/>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45D0875-C4A6-9E4F-ABC4-F9B27DD7B3A2}"/>
              </a:ext>
            </a:extLst>
          </p:cNvPr>
          <p:cNvSpPr/>
          <p:nvPr/>
        </p:nvSpPr>
        <p:spPr>
          <a:xfrm>
            <a:off x="1460023" y="3505642"/>
            <a:ext cx="4522135" cy="305811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AA11259-C9B2-AB49-AF31-CDA5EE39D94E}"/>
              </a:ext>
            </a:extLst>
          </p:cNvPr>
          <p:cNvSpPr/>
          <p:nvPr/>
        </p:nvSpPr>
        <p:spPr>
          <a:xfrm>
            <a:off x="1447521" y="607195"/>
            <a:ext cx="4522135" cy="2842712"/>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3910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385A4EE-4313-F341-9DE2-E9EE19066509}"/>
              </a:ext>
            </a:extLst>
          </p:cNvPr>
          <p:cNvPicPr>
            <a:picLocks noChangeAspect="1"/>
          </p:cNvPicPr>
          <p:nvPr/>
        </p:nvPicPr>
        <p:blipFill>
          <a:blip r:embed="rId2"/>
          <a:stretch>
            <a:fillRect/>
          </a:stretch>
        </p:blipFill>
        <p:spPr>
          <a:xfrm rot="5400000">
            <a:off x="593152" y="1765750"/>
            <a:ext cx="3012694" cy="4176522"/>
          </a:xfrm>
          <a:prstGeom prst="rect">
            <a:avLst/>
          </a:prstGeom>
        </p:spPr>
      </p:pic>
      <p:pic>
        <p:nvPicPr>
          <p:cNvPr id="6" name="Picture 5">
            <a:extLst>
              <a:ext uri="{FF2B5EF4-FFF2-40B4-BE49-F238E27FC236}">
                <a16:creationId xmlns:a16="http://schemas.microsoft.com/office/drawing/2014/main" id="{4315F7E3-F4AC-8640-AC6F-28B1CCF57465}"/>
              </a:ext>
            </a:extLst>
          </p:cNvPr>
          <p:cNvPicPr>
            <a:picLocks noChangeAspect="1"/>
          </p:cNvPicPr>
          <p:nvPr/>
        </p:nvPicPr>
        <p:blipFill>
          <a:blip r:embed="rId3"/>
          <a:stretch>
            <a:fillRect/>
          </a:stretch>
        </p:blipFill>
        <p:spPr>
          <a:xfrm rot="5400000">
            <a:off x="4503925" y="1765749"/>
            <a:ext cx="3012694" cy="4176522"/>
          </a:xfrm>
          <a:prstGeom prst="rect">
            <a:avLst/>
          </a:prstGeom>
        </p:spPr>
      </p:pic>
      <p:pic>
        <p:nvPicPr>
          <p:cNvPr id="4" name="Picture 3">
            <a:extLst>
              <a:ext uri="{FF2B5EF4-FFF2-40B4-BE49-F238E27FC236}">
                <a16:creationId xmlns:a16="http://schemas.microsoft.com/office/drawing/2014/main" id="{F03652DF-1A68-9645-948F-DE29285C8738}"/>
              </a:ext>
            </a:extLst>
          </p:cNvPr>
          <p:cNvPicPr>
            <a:picLocks noChangeAspect="1"/>
          </p:cNvPicPr>
          <p:nvPr/>
        </p:nvPicPr>
        <p:blipFill>
          <a:blip r:embed="rId4"/>
          <a:stretch>
            <a:fillRect/>
          </a:stretch>
        </p:blipFill>
        <p:spPr>
          <a:xfrm rot="5400000">
            <a:off x="8597392" y="1765749"/>
            <a:ext cx="3012694" cy="4176522"/>
          </a:xfrm>
          <a:prstGeom prst="rect">
            <a:avLst/>
          </a:prstGeom>
        </p:spPr>
      </p:pic>
      <p:sp>
        <p:nvSpPr>
          <p:cNvPr id="9" name="TextBox 8">
            <a:extLst>
              <a:ext uri="{FF2B5EF4-FFF2-40B4-BE49-F238E27FC236}">
                <a16:creationId xmlns:a16="http://schemas.microsoft.com/office/drawing/2014/main" id="{FE2B1E9E-A552-E44C-B616-E59B23505277}"/>
              </a:ext>
            </a:extLst>
          </p:cNvPr>
          <p:cNvSpPr txBox="1"/>
          <p:nvPr/>
        </p:nvSpPr>
        <p:spPr>
          <a:xfrm>
            <a:off x="434339" y="208041"/>
            <a:ext cx="10674304"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We are checking for different values of e</a:t>
            </a:r>
            <a:r>
              <a:rPr lang="en-US" sz="1600" baseline="-25000" dirty="0"/>
              <a:t>b</a:t>
            </a:r>
            <a:r>
              <a:rPr lang="en-US" sz="1600" dirty="0"/>
              <a:t> , the output of the </a:t>
            </a:r>
            <a:r>
              <a:rPr lang="en-US" sz="1600" baseline="30000" dirty="0"/>
              <a:t> </a:t>
            </a:r>
            <a:r>
              <a:rPr lang="en-US" sz="1600" dirty="0"/>
              <a:t>N</a:t>
            </a:r>
            <a:r>
              <a:rPr lang="en-US" sz="1600" baseline="30000" dirty="0"/>
              <a:t>(2)</a:t>
            </a:r>
            <a:r>
              <a:rPr lang="en-US" sz="1600" baseline="-25000" dirty="0"/>
              <a:t>QCD </a:t>
            </a:r>
            <a:r>
              <a:rPr lang="en-US" sz="1600" dirty="0"/>
              <a:t>for 2016 and 2017</a:t>
            </a:r>
          </a:p>
          <a:p>
            <a:pPr marL="285750" indent="-285750">
              <a:buFont typeface="Arial" panose="020B0604020202020204" pitchFamily="34" charset="0"/>
              <a:buChar char="•"/>
            </a:pPr>
            <a:r>
              <a:rPr lang="en-US" sz="1600" dirty="0"/>
              <a:t>Points of interest are from 0.4 - 0.8 but especially 0.5-0.7 for 2016 and 0.45-0.6 5 for 2017</a:t>
            </a:r>
          </a:p>
          <a:p>
            <a:pPr marL="742950" lvl="1" indent="-285750">
              <a:buFont typeface="Arial" panose="020B0604020202020204" pitchFamily="34" charset="0"/>
              <a:buChar char="•"/>
            </a:pPr>
            <a:r>
              <a:rPr lang="en-US" sz="1600" dirty="0"/>
              <a:t>Calculated </a:t>
            </a:r>
            <a:r>
              <a:rPr lang="en-US" sz="1600" dirty="0" err="1"/>
              <a:t>btagging</a:t>
            </a:r>
            <a:r>
              <a:rPr lang="en-US" sz="1600" dirty="0"/>
              <a:t> efficiency for both years </a:t>
            </a:r>
          </a:p>
          <a:p>
            <a:pPr marL="742950" lvl="1" indent="-285750">
              <a:buFont typeface="Arial" panose="020B0604020202020204" pitchFamily="34" charset="0"/>
              <a:buChar char="•"/>
            </a:pPr>
            <a:r>
              <a:rPr lang="en-US" sz="1600" dirty="0" err="1"/>
              <a:t>btagging</a:t>
            </a:r>
            <a:r>
              <a:rPr lang="en-US" sz="1600" dirty="0"/>
              <a:t> efficiency when the parameter is set as a free nuisance in the simultaneous fit</a:t>
            </a:r>
          </a:p>
          <a:p>
            <a:pPr marL="742950" lvl="1" indent="-285750">
              <a:buFont typeface="Arial" panose="020B0604020202020204" pitchFamily="34" charset="0"/>
              <a:buChar char="•"/>
            </a:pPr>
            <a:r>
              <a:rPr lang="en-US" sz="1600" dirty="0">
                <a:solidFill>
                  <a:srgbClr val="0070C0"/>
                </a:solidFill>
              </a:rPr>
              <a:t>2016: eb (fit) ≈ 0.56 and eb (calculated) ≈0.63</a:t>
            </a:r>
          </a:p>
          <a:p>
            <a:pPr marL="742950" lvl="1" indent="-285750">
              <a:buFont typeface="Arial" panose="020B0604020202020204" pitchFamily="34" charset="0"/>
              <a:buChar char="•"/>
            </a:pPr>
            <a:r>
              <a:rPr lang="en-US" sz="1600" dirty="0">
                <a:solidFill>
                  <a:srgbClr val="FF0000"/>
                </a:solidFill>
              </a:rPr>
              <a:t>2017: eb(fit) ≈ 0.4</a:t>
            </a:r>
            <a:r>
              <a:rPr lang="el-GR" sz="1600" dirty="0">
                <a:solidFill>
                  <a:srgbClr val="FF0000"/>
                </a:solidFill>
              </a:rPr>
              <a:t>8</a:t>
            </a:r>
            <a:r>
              <a:rPr lang="en-US" sz="1600" dirty="0">
                <a:solidFill>
                  <a:srgbClr val="FF0000"/>
                </a:solidFill>
              </a:rPr>
              <a:t> and eb (calculated) ≈ 0.61 </a:t>
            </a:r>
            <a:endParaRPr lang="el-GR" sz="1600" dirty="0">
              <a:solidFill>
                <a:srgbClr val="FF0000"/>
              </a:solidFill>
            </a:endParaRPr>
          </a:p>
          <a:p>
            <a:pPr marL="742950" lvl="1" indent="-285750">
              <a:buFont typeface="Arial" panose="020B0604020202020204" pitchFamily="34" charset="0"/>
              <a:buChar char="•"/>
            </a:pPr>
            <a:r>
              <a:rPr lang="el-GR" sz="1600" dirty="0">
                <a:solidFill>
                  <a:srgbClr val="00B050"/>
                </a:solidFill>
              </a:rPr>
              <a:t>2018</a:t>
            </a:r>
            <a:r>
              <a:rPr lang="en-US" sz="1600" dirty="0">
                <a:solidFill>
                  <a:srgbClr val="00B050"/>
                </a:solidFill>
              </a:rPr>
              <a:t>: eb(fit) ≈ 0.52 and eb (calculated) ≈ 0.63</a:t>
            </a:r>
            <a:endParaRPr lang="el-GR" sz="1600" dirty="0">
              <a:solidFill>
                <a:srgbClr val="00B050"/>
              </a:solidFill>
            </a:endParaRPr>
          </a:p>
          <a:p>
            <a:pPr marL="742950" lvl="1" indent="-285750">
              <a:buFont typeface="Arial" panose="020B0604020202020204" pitchFamily="34" charset="0"/>
              <a:buChar char="•"/>
            </a:pPr>
            <a:endParaRPr lang="en-GB" sz="1600" dirty="0">
              <a:solidFill>
                <a:srgbClr val="0070C0"/>
              </a:solidFill>
            </a:endParaRPr>
          </a:p>
        </p:txBody>
      </p:sp>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 I. Papakrivopoulos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spTree>
    <p:extLst>
      <p:ext uri="{BB962C8B-B14F-4D97-AF65-F5344CB8AC3E}">
        <p14:creationId xmlns:p14="http://schemas.microsoft.com/office/powerpoint/2010/main" val="2171736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6542" y="1379375"/>
            <a:ext cx="1166673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Signal Region (SR): Baseline Selection + </a:t>
            </a:r>
            <a:r>
              <a:rPr lang="en-US" dirty="0" err="1"/>
              <a:t>topTagger</a:t>
            </a:r>
            <a:r>
              <a:rPr lang="en-US" dirty="0"/>
              <a:t> Selection + mass Selection + 2btagged </a:t>
            </a:r>
            <a:r>
              <a:rPr lang="en-US" dirty="0" err="1"/>
              <a:t>subjets</a:t>
            </a:r>
            <a:endParaRPr lang="en-US" dirty="0"/>
          </a:p>
          <a:p>
            <a:pPr marL="285750" indent="-285750">
              <a:buFont typeface="Arial" panose="020B0604020202020204" pitchFamily="34" charset="0"/>
              <a:buChar char="•"/>
            </a:pPr>
            <a:r>
              <a:rPr lang="en-US" dirty="0"/>
              <a:t>Control Region (CR): Baseline Selection + </a:t>
            </a:r>
            <a:r>
              <a:rPr lang="en-US" dirty="0" err="1"/>
              <a:t>topTagger</a:t>
            </a:r>
            <a:r>
              <a:rPr lang="en-US" dirty="0"/>
              <a:t> Selection + mass Selection + 0btagged </a:t>
            </a:r>
            <a:r>
              <a:rPr lang="en-US" dirty="0" err="1"/>
              <a:t>subjets</a:t>
            </a:r>
            <a:r>
              <a:rPr lang="en-US" dirty="0"/>
              <a:t> </a:t>
            </a:r>
          </a:p>
          <a:p>
            <a:endParaRPr lang="en-US" dirty="0"/>
          </a:p>
          <a:p>
            <a:pPr marL="285750" indent="-285750">
              <a:buFont typeface="Arial" panose="020B0604020202020204" pitchFamily="34" charset="0"/>
              <a:buChar char="•"/>
            </a:pPr>
            <a:r>
              <a:rPr lang="en-US" dirty="0"/>
              <a:t>Extension of Signal Region </a:t>
            </a:r>
            <a:r>
              <a:rPr lang="en-US" dirty="0">
                <a:sym typeface="Wingdings" pitchFamily="2" charset="2"/>
              </a:rPr>
              <a:t> SR</a:t>
            </a:r>
            <a:r>
              <a:rPr lang="en-US" baseline="-25000" dirty="0">
                <a:sym typeface="Wingdings" pitchFamily="2" charset="2"/>
              </a:rPr>
              <a:t>A</a:t>
            </a:r>
            <a:r>
              <a:rPr lang="en-US" dirty="0">
                <a:sym typeface="Wingdings" pitchFamily="2" charset="2"/>
              </a:rPr>
              <a:t> = SR – Mass Selection cuts</a:t>
            </a:r>
            <a:endParaRPr lang="en-US" dirty="0"/>
          </a:p>
          <a:p>
            <a:pPr marL="285750" indent="-285750">
              <a:buFont typeface="Arial" panose="020B0604020202020204" pitchFamily="34" charset="0"/>
              <a:buChar char="•"/>
            </a:pPr>
            <a:r>
              <a:rPr lang="en-US" dirty="0"/>
              <a:t>Selection:</a:t>
            </a:r>
          </a:p>
          <a:p>
            <a:pPr marL="742950" lvl="1" indent="-285750">
              <a:buFont typeface="Arial" panose="020B0604020202020204" pitchFamily="34" charset="0"/>
              <a:buChar char="•"/>
            </a:pPr>
            <a:r>
              <a:rPr lang="en-US" dirty="0"/>
              <a:t>Jet Matching</a:t>
            </a:r>
          </a:p>
          <a:p>
            <a:pPr marL="1200150" lvl="2" indent="-285750">
              <a:buFont typeface="Arial" panose="020B0604020202020204" pitchFamily="34" charset="0"/>
              <a:buChar char="•"/>
            </a:pPr>
            <a:endParaRPr lang="en-GB" dirty="0"/>
          </a:p>
        </p:txBody>
      </p:sp>
      <p:sp>
        <p:nvSpPr>
          <p:cNvPr id="8" name="Footer Placeholder 7">
            <a:extLst>
              <a:ext uri="{FF2B5EF4-FFF2-40B4-BE49-F238E27FC236}">
                <a16:creationId xmlns:a16="http://schemas.microsoft.com/office/drawing/2014/main" id="{58F4A7AD-1479-144F-B8C1-94F9FB28A300}"/>
              </a:ext>
            </a:extLst>
          </p:cNvPr>
          <p:cNvSpPr>
            <a:spLocks noGrp="1"/>
          </p:cNvSpPr>
          <p:nvPr>
            <p:ph type="ftr" sz="quarter" idx="11"/>
          </p:nvPr>
        </p:nvSpPr>
        <p:spPr/>
        <p:txBody>
          <a:bodyPr/>
          <a:lstStyle/>
          <a:p>
            <a:r>
              <a:rPr lang="fi-FI"/>
              <a:t>NTUA G. Bakas, I. Papakrivopoulos</a:t>
            </a:r>
            <a:endParaRPr lang="en-US" dirty="0"/>
          </a:p>
        </p:txBody>
      </p:sp>
      <p:sp>
        <p:nvSpPr>
          <p:cNvPr id="10" name="Title 4"/>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dirty="0"/>
              <a:t>Overview of Signal Region, Control Region and SR</a:t>
            </a:r>
            <a:r>
              <a:rPr lang="en-GB" sz="3600" baseline="-25000" dirty="0"/>
              <a:t>A</a:t>
            </a:r>
            <a:r>
              <a:rPr lang="en-GB" sz="3600" dirty="0"/>
              <a:t> region</a:t>
            </a:r>
          </a:p>
        </p:txBody>
      </p:sp>
      <p:sp>
        <p:nvSpPr>
          <p:cNvPr id="5" name="TextBox 4"/>
          <p:cNvSpPr txBox="1"/>
          <p:nvPr/>
        </p:nvSpPr>
        <p:spPr>
          <a:xfrm>
            <a:off x="3935566" y="2710773"/>
            <a:ext cx="6552325"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Baseline Reconstructed level cuts:</a:t>
            </a:r>
          </a:p>
          <a:p>
            <a:pPr marL="1200150" lvl="2" indent="-285750">
              <a:buFont typeface="Arial" panose="020B0604020202020204" pitchFamily="34" charset="0"/>
              <a:buChar char="•"/>
            </a:pPr>
            <a:r>
              <a:rPr lang="en-US" dirty="0" err="1"/>
              <a:t>nJets</a:t>
            </a:r>
            <a:r>
              <a:rPr lang="en-US" dirty="0"/>
              <a:t> &gt; 1</a:t>
            </a:r>
          </a:p>
          <a:p>
            <a:pPr marL="1200150" lvl="2" indent="-285750">
              <a:buFont typeface="Arial" panose="020B0604020202020204" pitchFamily="34" charset="0"/>
              <a:buChar char="•"/>
            </a:pPr>
            <a:r>
              <a:rPr lang="en-US" dirty="0" err="1"/>
              <a:t>nLeptons</a:t>
            </a:r>
            <a:r>
              <a:rPr lang="en-US" dirty="0"/>
              <a:t> = 0</a:t>
            </a:r>
          </a:p>
          <a:p>
            <a:pPr marL="1200150" lvl="2" indent="-285750">
              <a:buFont typeface="Arial" panose="020B0604020202020204" pitchFamily="34" charset="0"/>
              <a:buChar char="•"/>
            </a:pPr>
            <a:r>
              <a:rPr lang="en-US" dirty="0"/>
              <a:t>Dijet mass (</a:t>
            </a:r>
            <a:r>
              <a:rPr lang="en-US" dirty="0" err="1"/>
              <a:t>mJJ</a:t>
            </a:r>
            <a:r>
              <a:rPr lang="en-US" dirty="0"/>
              <a:t>) &gt; 1000</a:t>
            </a:r>
          </a:p>
          <a:p>
            <a:pPr marL="1200150" lvl="2" indent="-285750">
              <a:buFont typeface="Arial" panose="020B0604020202020204" pitchFamily="34" charset="0"/>
              <a:buChar char="•"/>
            </a:pPr>
            <a:r>
              <a:rPr lang="en-US" dirty="0"/>
              <a:t>Leading and </a:t>
            </a:r>
            <a:r>
              <a:rPr lang="en-US" dirty="0" err="1"/>
              <a:t>Subleading</a:t>
            </a:r>
            <a:r>
              <a:rPr lang="en-US" dirty="0"/>
              <a:t> jet </a:t>
            </a:r>
            <a:r>
              <a:rPr lang="en-US" dirty="0" err="1"/>
              <a:t>p</a:t>
            </a:r>
            <a:r>
              <a:rPr lang="en-US" baseline="-25000" dirty="0" err="1"/>
              <a:t>T</a:t>
            </a:r>
            <a:r>
              <a:rPr lang="en-US" dirty="0"/>
              <a:t>  &gt; 400</a:t>
            </a:r>
          </a:p>
          <a:p>
            <a:pPr marL="1200150" lvl="2" indent="-285750">
              <a:buFont typeface="Arial" panose="020B0604020202020204" pitchFamily="34" charset="0"/>
              <a:buChar char="•"/>
            </a:pPr>
            <a:r>
              <a:rPr lang="en-US" dirty="0"/>
              <a:t>Leading and </a:t>
            </a:r>
            <a:r>
              <a:rPr lang="en-US" dirty="0" err="1"/>
              <a:t>Subleading</a:t>
            </a:r>
            <a:r>
              <a:rPr lang="en-US" dirty="0"/>
              <a:t>  absolute jet eta</a:t>
            </a:r>
            <a:r>
              <a:rPr lang="el-GR" dirty="0"/>
              <a:t> |η|&lt;2.4</a:t>
            </a:r>
            <a:endParaRPr lang="en-US" dirty="0"/>
          </a:p>
          <a:p>
            <a:pPr marL="1200150" lvl="2" indent="-285750">
              <a:buFont typeface="Arial" panose="020B0604020202020204" pitchFamily="34" charset="0"/>
              <a:buChar char="•"/>
            </a:pPr>
            <a:r>
              <a:rPr lang="en-US" dirty="0"/>
              <a:t>Trigger </a:t>
            </a:r>
          </a:p>
        </p:txBody>
      </p:sp>
      <p:sp>
        <p:nvSpPr>
          <p:cNvPr id="2" name="Rectangle 1">
            <a:extLst>
              <a:ext uri="{FF2B5EF4-FFF2-40B4-BE49-F238E27FC236}">
                <a16:creationId xmlns:a16="http://schemas.microsoft.com/office/drawing/2014/main" id="{F220B361-147C-BE44-B08B-77EF7E405B18}"/>
              </a:ext>
            </a:extLst>
          </p:cNvPr>
          <p:cNvSpPr/>
          <p:nvPr/>
        </p:nvSpPr>
        <p:spPr>
          <a:xfrm>
            <a:off x="0" y="3134749"/>
            <a:ext cx="6096000" cy="1200329"/>
          </a:xfrm>
          <a:prstGeom prst="rect">
            <a:avLst/>
          </a:prstGeom>
        </p:spPr>
        <p:txBody>
          <a:bodyPr>
            <a:spAutoFit/>
          </a:bodyPr>
          <a:lstStyle/>
          <a:p>
            <a:pPr marL="742950" lvl="1" indent="-285750">
              <a:buFont typeface="Arial" panose="020B0604020202020204" pitchFamily="34" charset="0"/>
              <a:buChar char="•"/>
            </a:pPr>
            <a:r>
              <a:rPr lang="en-US" dirty="0"/>
              <a:t>Baseline Parton cuts:</a:t>
            </a:r>
          </a:p>
          <a:p>
            <a:pPr marL="1200150" lvl="2" indent="-285750">
              <a:buFont typeface="Arial" panose="020B0604020202020204" pitchFamily="34" charset="0"/>
              <a:buChar char="•"/>
            </a:pPr>
            <a:r>
              <a:rPr lang="en-US" dirty="0" err="1"/>
              <a:t>partonPt</a:t>
            </a:r>
            <a:r>
              <a:rPr lang="en-US" dirty="0"/>
              <a:t>[0],[1] &gt; 400</a:t>
            </a:r>
          </a:p>
          <a:p>
            <a:pPr marL="1200150" lvl="2" indent="-285750">
              <a:buFont typeface="Arial" panose="020B0604020202020204" pitchFamily="34" charset="0"/>
              <a:buChar char="•"/>
            </a:pPr>
            <a:r>
              <a:rPr lang="en-US" dirty="0"/>
              <a:t>|</a:t>
            </a:r>
            <a:r>
              <a:rPr lang="en-US" dirty="0" err="1"/>
              <a:t>partonEta</a:t>
            </a:r>
            <a:r>
              <a:rPr lang="en-US" dirty="0"/>
              <a:t>[0],[1]| &lt; 2.4</a:t>
            </a:r>
          </a:p>
          <a:p>
            <a:pPr marL="1200150" lvl="2" indent="-285750">
              <a:buFont typeface="Arial" panose="020B0604020202020204" pitchFamily="34" charset="0"/>
              <a:buChar char="•"/>
            </a:pPr>
            <a:r>
              <a:rPr lang="en-US" dirty="0" err="1"/>
              <a:t>mTTbarParton</a:t>
            </a:r>
            <a:r>
              <a:rPr lang="en-US" dirty="0"/>
              <a:t> &gt; 1000</a:t>
            </a:r>
          </a:p>
        </p:txBody>
      </p:sp>
      <p:sp>
        <p:nvSpPr>
          <p:cNvPr id="3" name="Rectangle 2">
            <a:extLst>
              <a:ext uri="{FF2B5EF4-FFF2-40B4-BE49-F238E27FC236}">
                <a16:creationId xmlns:a16="http://schemas.microsoft.com/office/drawing/2014/main" id="{208EB252-3A67-0A47-8DA7-0E60E31AD098}"/>
              </a:ext>
            </a:extLst>
          </p:cNvPr>
          <p:cNvSpPr/>
          <p:nvPr/>
        </p:nvSpPr>
        <p:spPr>
          <a:xfrm>
            <a:off x="450272" y="4890123"/>
            <a:ext cx="4031673" cy="1200329"/>
          </a:xfrm>
          <a:prstGeom prst="rect">
            <a:avLst/>
          </a:prstGeom>
        </p:spPr>
        <p:txBody>
          <a:bodyPr wrap="square">
            <a:spAutoFit/>
          </a:bodyPr>
          <a:lstStyle/>
          <a:p>
            <a:pPr marL="285750" indent="-285750">
              <a:buFont typeface="Arial" panose="020B0604020202020204" pitchFamily="34" charset="0"/>
              <a:buChar char="•"/>
            </a:pPr>
            <a:r>
              <a:rPr lang="en-US" dirty="0" err="1"/>
              <a:t>Btagging</a:t>
            </a:r>
            <a:r>
              <a:rPr lang="en-US" dirty="0"/>
              <a:t> selection:</a:t>
            </a:r>
          </a:p>
          <a:p>
            <a:pPr marL="742950" lvl="1" indent="-285750">
              <a:buFont typeface="Arial" panose="020B0604020202020204" pitchFamily="34" charset="0"/>
              <a:buChar char="•"/>
            </a:pPr>
            <a:r>
              <a:rPr lang="en-US" dirty="0" err="1"/>
              <a:t>bTagging</a:t>
            </a:r>
            <a:r>
              <a:rPr lang="en-US" dirty="0"/>
              <a:t> (medium WP </a:t>
            </a:r>
            <a:r>
              <a:rPr lang="en-US" b="1" dirty="0" err="1"/>
              <a:t>deepCSV</a:t>
            </a:r>
            <a:r>
              <a:rPr lang="en-US" dirty="0"/>
              <a:t>) (</a:t>
            </a:r>
            <a:r>
              <a:rPr lang="en-US" dirty="0">
                <a:solidFill>
                  <a:srgbClr val="00B0F0"/>
                </a:solidFill>
              </a:rPr>
              <a:t>2016: 0.6321</a:t>
            </a:r>
            <a:r>
              <a:rPr lang="en-US" dirty="0"/>
              <a:t>, </a:t>
            </a:r>
            <a:r>
              <a:rPr lang="en-US" dirty="0">
                <a:solidFill>
                  <a:srgbClr val="FF0000"/>
                </a:solidFill>
              </a:rPr>
              <a:t>2017: 0.4941</a:t>
            </a:r>
            <a:r>
              <a:rPr lang="en-US" dirty="0"/>
              <a:t>, </a:t>
            </a:r>
            <a:r>
              <a:rPr lang="en-US" dirty="0">
                <a:solidFill>
                  <a:srgbClr val="00B050"/>
                </a:solidFill>
              </a:rPr>
              <a:t>2018: 0.4184</a:t>
            </a:r>
            <a:r>
              <a:rPr lang="en-US" dirty="0"/>
              <a:t>)</a:t>
            </a:r>
          </a:p>
        </p:txBody>
      </p:sp>
      <p:sp>
        <p:nvSpPr>
          <p:cNvPr id="4" name="Rectangle 3">
            <a:extLst>
              <a:ext uri="{FF2B5EF4-FFF2-40B4-BE49-F238E27FC236}">
                <a16:creationId xmlns:a16="http://schemas.microsoft.com/office/drawing/2014/main" id="{5966E47A-BADC-6D48-A706-EED843C83E4F}"/>
              </a:ext>
            </a:extLst>
          </p:cNvPr>
          <p:cNvSpPr/>
          <p:nvPr/>
        </p:nvSpPr>
        <p:spPr>
          <a:xfrm>
            <a:off x="3935565" y="4890124"/>
            <a:ext cx="7258907" cy="646331"/>
          </a:xfrm>
          <a:prstGeom prst="rect">
            <a:avLst/>
          </a:prstGeom>
        </p:spPr>
        <p:txBody>
          <a:bodyPr wrap="square">
            <a:spAutoFit/>
          </a:bodyPr>
          <a:lstStyle/>
          <a:p>
            <a:pPr marL="1200150" lvl="2" indent="-285750">
              <a:buFont typeface="Arial" panose="020B0604020202020204" pitchFamily="34" charset="0"/>
              <a:buChar char="•"/>
            </a:pPr>
            <a:r>
              <a:rPr lang="en-US" dirty="0"/>
              <a:t>Top Tagger:</a:t>
            </a:r>
          </a:p>
          <a:p>
            <a:pPr marL="1657350" lvl="3" indent="-285750">
              <a:buFont typeface="Arial" panose="020B0604020202020204" pitchFamily="34" charset="0"/>
              <a:buChar char="•"/>
            </a:pPr>
            <a:r>
              <a:rPr lang="en-US" dirty="0"/>
              <a:t>Tagger cut (</a:t>
            </a:r>
            <a:r>
              <a:rPr lang="en-US" b="1" dirty="0"/>
              <a:t>top Tagger</a:t>
            </a:r>
            <a:r>
              <a:rPr lang="en-US" dirty="0"/>
              <a:t>) (</a:t>
            </a:r>
            <a:r>
              <a:rPr lang="en-US" dirty="0">
                <a:solidFill>
                  <a:srgbClr val="00B0F0"/>
                </a:solidFill>
              </a:rPr>
              <a:t>2016: 0.2</a:t>
            </a:r>
            <a:r>
              <a:rPr lang="en-US" dirty="0"/>
              <a:t>, </a:t>
            </a:r>
            <a:r>
              <a:rPr lang="en-US" dirty="0">
                <a:solidFill>
                  <a:srgbClr val="FF0000"/>
                </a:solidFill>
              </a:rPr>
              <a:t>2017:0.0</a:t>
            </a:r>
            <a:r>
              <a:rPr lang="en-US" dirty="0"/>
              <a:t>, </a:t>
            </a:r>
            <a:r>
              <a:rPr lang="en-US" dirty="0">
                <a:solidFill>
                  <a:srgbClr val="00B050"/>
                </a:solidFill>
              </a:rPr>
              <a:t>2018: 0.1</a:t>
            </a:r>
            <a:r>
              <a:rPr lang="en-US" dirty="0"/>
              <a:t>) </a:t>
            </a:r>
          </a:p>
        </p:txBody>
      </p:sp>
    </p:spTree>
    <p:extLst>
      <p:ext uri="{BB962C8B-B14F-4D97-AF65-F5344CB8AC3E}">
        <p14:creationId xmlns:p14="http://schemas.microsoft.com/office/powerpoint/2010/main" val="3005596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Simultaneous Fit in 3 regions for </a:t>
            </a:r>
            <a:r>
              <a:rPr lang="en-US" sz="2800" u="sng" dirty="0">
                <a:solidFill>
                  <a:srgbClr val="FF0000"/>
                </a:solidFill>
              </a:rPr>
              <a:t>2017</a:t>
            </a:r>
            <a:r>
              <a:rPr lang="en-US" sz="2800" u="sng" dirty="0"/>
              <a:t> and </a:t>
            </a:r>
            <a:r>
              <a:rPr lang="en-US" sz="2800" u="sng" dirty="0">
                <a:solidFill>
                  <a:srgbClr val="00B0F0"/>
                </a:solidFill>
              </a:rPr>
              <a:t>2016</a:t>
            </a:r>
            <a:r>
              <a:rPr lang="en-US" sz="2800" u="sng" dirty="0"/>
              <a:t> when eb is free</a:t>
            </a:r>
          </a:p>
        </p:txBody>
      </p:sp>
      <p:sp>
        <p:nvSpPr>
          <p:cNvPr id="6" name="TextBox 5">
            <a:extLst>
              <a:ext uri="{FF2B5EF4-FFF2-40B4-BE49-F238E27FC236}">
                <a16:creationId xmlns:a16="http://schemas.microsoft.com/office/drawing/2014/main" id="{60C184D7-AF9B-2341-B6AF-705848B30236}"/>
              </a:ext>
            </a:extLst>
          </p:cNvPr>
          <p:cNvSpPr txBox="1"/>
          <p:nvPr/>
        </p:nvSpPr>
        <p:spPr>
          <a:xfrm>
            <a:off x="1941029" y="848859"/>
            <a:ext cx="3188184" cy="369332"/>
          </a:xfrm>
          <a:prstGeom prst="rect">
            <a:avLst/>
          </a:prstGeom>
          <a:noFill/>
        </p:spPr>
        <p:txBody>
          <a:bodyPr wrap="square" rtlCol="0">
            <a:spAutoFit/>
          </a:bodyPr>
          <a:lstStyle/>
          <a:p>
            <a:r>
              <a:rPr lang="en-US" dirty="0"/>
              <a:t>Signal Region (2btag) </a:t>
            </a:r>
            <a:r>
              <a:rPr lang="en-US" dirty="0">
                <a:solidFill>
                  <a:srgbClr val="FF0000"/>
                </a:solidFill>
              </a:rPr>
              <a:t>(2017)</a:t>
            </a:r>
          </a:p>
        </p:txBody>
      </p:sp>
      <p:sp>
        <p:nvSpPr>
          <p:cNvPr id="8" name="TextBox 7">
            <a:extLst>
              <a:ext uri="{FF2B5EF4-FFF2-40B4-BE49-F238E27FC236}">
                <a16:creationId xmlns:a16="http://schemas.microsoft.com/office/drawing/2014/main" id="{8F3AA78C-6910-FB41-8BD3-290B831A4712}"/>
              </a:ext>
            </a:extLst>
          </p:cNvPr>
          <p:cNvSpPr txBox="1"/>
          <p:nvPr/>
        </p:nvSpPr>
        <p:spPr>
          <a:xfrm>
            <a:off x="8040852" y="848859"/>
            <a:ext cx="3031961" cy="369332"/>
          </a:xfrm>
          <a:prstGeom prst="rect">
            <a:avLst/>
          </a:prstGeom>
          <a:noFill/>
        </p:spPr>
        <p:txBody>
          <a:bodyPr wrap="square" rtlCol="0">
            <a:spAutoFit/>
          </a:bodyPr>
          <a:lstStyle/>
          <a:p>
            <a:r>
              <a:rPr lang="en-US" dirty="0"/>
              <a:t>Signal Region (2btag) </a:t>
            </a:r>
            <a:r>
              <a:rPr lang="en-US" dirty="0">
                <a:solidFill>
                  <a:srgbClr val="00B0F0"/>
                </a:solidFill>
              </a:rPr>
              <a:t>(2016)</a:t>
            </a:r>
          </a:p>
        </p:txBody>
      </p:sp>
      <p:pic>
        <p:nvPicPr>
          <p:cNvPr id="5" name="Picture 4">
            <a:extLst>
              <a:ext uri="{FF2B5EF4-FFF2-40B4-BE49-F238E27FC236}">
                <a16:creationId xmlns:a16="http://schemas.microsoft.com/office/drawing/2014/main" id="{8A56FA48-7D7D-4B4D-A6C0-19C0C2826B28}"/>
              </a:ext>
            </a:extLst>
          </p:cNvPr>
          <p:cNvPicPr>
            <a:picLocks noChangeAspect="1"/>
          </p:cNvPicPr>
          <p:nvPr/>
        </p:nvPicPr>
        <p:blipFill>
          <a:blip r:embed="rId2"/>
          <a:stretch>
            <a:fillRect/>
          </a:stretch>
        </p:blipFill>
        <p:spPr>
          <a:xfrm rot="5400000">
            <a:off x="7197090" y="337161"/>
            <a:ext cx="3918585" cy="6120765"/>
          </a:xfrm>
          <a:prstGeom prst="rect">
            <a:avLst/>
          </a:prstGeom>
        </p:spPr>
      </p:pic>
      <p:sp>
        <p:nvSpPr>
          <p:cNvPr id="9" name="TextBox 8">
            <a:extLst>
              <a:ext uri="{FF2B5EF4-FFF2-40B4-BE49-F238E27FC236}">
                <a16:creationId xmlns:a16="http://schemas.microsoft.com/office/drawing/2014/main" id="{BCC54C15-C96D-4442-8C48-8E69D9266D1D}"/>
              </a:ext>
            </a:extLst>
          </p:cNvPr>
          <p:cNvSpPr txBox="1"/>
          <p:nvPr/>
        </p:nvSpPr>
        <p:spPr>
          <a:xfrm>
            <a:off x="451944" y="5356836"/>
            <a:ext cx="11056883" cy="523220"/>
          </a:xfrm>
          <a:prstGeom prst="rect">
            <a:avLst/>
          </a:prstGeom>
          <a:noFill/>
        </p:spPr>
        <p:txBody>
          <a:bodyPr wrap="square" rtlCol="0">
            <a:spAutoFit/>
          </a:bodyPr>
          <a:lstStyle/>
          <a:p>
            <a:r>
              <a:rPr lang="en-US" sz="1400" dirty="0"/>
              <a:t>Result of the template fit on data in SR. The red line shows the ttbar contribution, the green line shows the QCD, and the brown line shows the subdominant backgrounds </a:t>
            </a:r>
          </a:p>
        </p:txBody>
      </p:sp>
      <p:pic>
        <p:nvPicPr>
          <p:cNvPr id="10" name="Picture 9">
            <a:extLst>
              <a:ext uri="{FF2B5EF4-FFF2-40B4-BE49-F238E27FC236}">
                <a16:creationId xmlns:a16="http://schemas.microsoft.com/office/drawing/2014/main" id="{980DEA83-EAFF-B347-A792-C0DFC1B86988}"/>
              </a:ext>
            </a:extLst>
          </p:cNvPr>
          <p:cNvPicPr>
            <a:picLocks noChangeAspect="1"/>
          </p:cNvPicPr>
          <p:nvPr/>
        </p:nvPicPr>
        <p:blipFill>
          <a:blip r:embed="rId3"/>
          <a:stretch>
            <a:fillRect/>
          </a:stretch>
        </p:blipFill>
        <p:spPr>
          <a:xfrm rot="5400000">
            <a:off x="1101090" y="337161"/>
            <a:ext cx="3918585" cy="6120765"/>
          </a:xfrm>
          <a:prstGeom prst="rect">
            <a:avLst/>
          </a:prstGeom>
        </p:spPr>
      </p:pic>
    </p:spTree>
    <p:extLst>
      <p:ext uri="{BB962C8B-B14F-4D97-AF65-F5344CB8AC3E}">
        <p14:creationId xmlns:p14="http://schemas.microsoft.com/office/powerpoint/2010/main" val="2194739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CC54C15-C96D-4442-8C48-8E69D9266D1D}"/>
              </a:ext>
            </a:extLst>
          </p:cNvPr>
          <p:cNvSpPr txBox="1"/>
          <p:nvPr/>
        </p:nvSpPr>
        <p:spPr>
          <a:xfrm>
            <a:off x="451945" y="5220128"/>
            <a:ext cx="11056883" cy="523220"/>
          </a:xfrm>
          <a:prstGeom prst="rect">
            <a:avLst/>
          </a:prstGeom>
          <a:noFill/>
        </p:spPr>
        <p:txBody>
          <a:bodyPr wrap="square" rtlCol="0">
            <a:spAutoFit/>
          </a:bodyPr>
          <a:lstStyle/>
          <a:p>
            <a:r>
              <a:rPr lang="en-US" sz="1400" dirty="0"/>
              <a:t>Result of the template fit on data in CR. The red line shows the </a:t>
            </a:r>
            <a:r>
              <a:rPr lang="en-US" sz="1400" dirty="0" err="1"/>
              <a:t>tt</a:t>
            </a:r>
            <a:r>
              <a:rPr lang="en-US" sz="1400" dirty="0"/>
              <a:t> contribution, the green line shows the QCD, and the brown line shows the subdominant backgrounds </a:t>
            </a:r>
          </a:p>
        </p:txBody>
      </p:sp>
      <p:pic>
        <p:nvPicPr>
          <p:cNvPr id="4" name="Picture 3">
            <a:extLst>
              <a:ext uri="{FF2B5EF4-FFF2-40B4-BE49-F238E27FC236}">
                <a16:creationId xmlns:a16="http://schemas.microsoft.com/office/drawing/2014/main" id="{C5CF51D7-DB94-3444-9100-D78FFA62B8D4}"/>
              </a:ext>
            </a:extLst>
          </p:cNvPr>
          <p:cNvPicPr>
            <a:picLocks noChangeAspect="1"/>
          </p:cNvPicPr>
          <p:nvPr/>
        </p:nvPicPr>
        <p:blipFill>
          <a:blip r:embed="rId2"/>
          <a:stretch>
            <a:fillRect/>
          </a:stretch>
        </p:blipFill>
        <p:spPr>
          <a:xfrm rot="5400000">
            <a:off x="1104901" y="222542"/>
            <a:ext cx="3918585" cy="6120765"/>
          </a:xfrm>
          <a:prstGeom prst="rect">
            <a:avLst/>
          </a:prstGeom>
        </p:spPr>
      </p:pic>
      <p:pic>
        <p:nvPicPr>
          <p:cNvPr id="11" name="Picture 10">
            <a:extLst>
              <a:ext uri="{FF2B5EF4-FFF2-40B4-BE49-F238E27FC236}">
                <a16:creationId xmlns:a16="http://schemas.microsoft.com/office/drawing/2014/main" id="{6EE6C202-8263-AF4C-9804-76EB73DBBED5}"/>
              </a:ext>
            </a:extLst>
          </p:cNvPr>
          <p:cNvPicPr>
            <a:picLocks noChangeAspect="1"/>
          </p:cNvPicPr>
          <p:nvPr/>
        </p:nvPicPr>
        <p:blipFill>
          <a:blip r:embed="rId3"/>
          <a:stretch>
            <a:fillRect/>
          </a:stretch>
        </p:blipFill>
        <p:spPr>
          <a:xfrm rot="5400000">
            <a:off x="7104579" y="222542"/>
            <a:ext cx="3918585" cy="6120765"/>
          </a:xfrm>
          <a:prstGeom prst="rect">
            <a:avLst/>
          </a:prstGeom>
        </p:spPr>
      </p:pic>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Simultaneous Fit in 3 regions for </a:t>
            </a:r>
            <a:r>
              <a:rPr lang="en-US" sz="2800" u="sng" dirty="0">
                <a:solidFill>
                  <a:srgbClr val="FF0000"/>
                </a:solidFill>
              </a:rPr>
              <a:t>2017</a:t>
            </a:r>
            <a:r>
              <a:rPr lang="en-US" sz="2800" u="sng" dirty="0"/>
              <a:t> and </a:t>
            </a:r>
            <a:r>
              <a:rPr lang="en-US" sz="2800" u="sng" dirty="0">
                <a:solidFill>
                  <a:srgbClr val="00B0F0"/>
                </a:solidFill>
              </a:rPr>
              <a:t>2016</a:t>
            </a:r>
            <a:r>
              <a:rPr lang="en-US" sz="2800" u="sng" dirty="0"/>
              <a:t> when eb is free</a:t>
            </a:r>
          </a:p>
        </p:txBody>
      </p:sp>
      <p:sp>
        <p:nvSpPr>
          <p:cNvPr id="6" name="TextBox 5">
            <a:extLst>
              <a:ext uri="{FF2B5EF4-FFF2-40B4-BE49-F238E27FC236}">
                <a16:creationId xmlns:a16="http://schemas.microsoft.com/office/drawing/2014/main" id="{60C184D7-AF9B-2341-B6AF-705848B30236}"/>
              </a:ext>
            </a:extLst>
          </p:cNvPr>
          <p:cNvSpPr txBox="1"/>
          <p:nvPr/>
        </p:nvSpPr>
        <p:spPr>
          <a:xfrm>
            <a:off x="1414463" y="848859"/>
            <a:ext cx="3180137" cy="369332"/>
          </a:xfrm>
          <a:prstGeom prst="rect">
            <a:avLst/>
          </a:prstGeom>
          <a:noFill/>
        </p:spPr>
        <p:txBody>
          <a:bodyPr wrap="square" rtlCol="0">
            <a:spAutoFit/>
          </a:bodyPr>
          <a:lstStyle/>
          <a:p>
            <a:r>
              <a:rPr lang="en-US" dirty="0"/>
              <a:t>Control Region (0btag) </a:t>
            </a:r>
            <a:r>
              <a:rPr lang="en-US" dirty="0">
                <a:solidFill>
                  <a:srgbClr val="FF0000"/>
                </a:solidFill>
              </a:rPr>
              <a:t>(2017)</a:t>
            </a:r>
          </a:p>
        </p:txBody>
      </p:sp>
      <p:sp>
        <p:nvSpPr>
          <p:cNvPr id="8" name="TextBox 7">
            <a:extLst>
              <a:ext uri="{FF2B5EF4-FFF2-40B4-BE49-F238E27FC236}">
                <a16:creationId xmlns:a16="http://schemas.microsoft.com/office/drawing/2014/main" id="{8F3AA78C-6910-FB41-8BD3-290B831A4712}"/>
              </a:ext>
            </a:extLst>
          </p:cNvPr>
          <p:cNvSpPr txBox="1"/>
          <p:nvPr/>
        </p:nvSpPr>
        <p:spPr>
          <a:xfrm>
            <a:off x="8040852" y="848859"/>
            <a:ext cx="3046248" cy="369332"/>
          </a:xfrm>
          <a:prstGeom prst="rect">
            <a:avLst/>
          </a:prstGeom>
          <a:noFill/>
        </p:spPr>
        <p:txBody>
          <a:bodyPr wrap="square" rtlCol="0">
            <a:spAutoFit/>
          </a:bodyPr>
          <a:lstStyle/>
          <a:p>
            <a:r>
              <a:rPr lang="en-US" dirty="0"/>
              <a:t>Control Region (0btag) </a:t>
            </a:r>
            <a:r>
              <a:rPr lang="en-US" dirty="0">
                <a:solidFill>
                  <a:srgbClr val="00B0F0"/>
                </a:solidFill>
              </a:rPr>
              <a:t>(2016)</a:t>
            </a:r>
          </a:p>
        </p:txBody>
      </p:sp>
    </p:spTree>
    <p:extLst>
      <p:ext uri="{BB962C8B-B14F-4D97-AF65-F5344CB8AC3E}">
        <p14:creationId xmlns:p14="http://schemas.microsoft.com/office/powerpoint/2010/main" val="1809941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4" y="205522"/>
            <a:ext cx="11783049" cy="954107"/>
          </a:xfrm>
          <a:prstGeom prst="rect">
            <a:avLst/>
          </a:prstGeom>
          <a:noFill/>
        </p:spPr>
        <p:txBody>
          <a:bodyPr wrap="square" rtlCol="0">
            <a:spAutoFit/>
          </a:bodyPr>
          <a:lstStyle/>
          <a:p>
            <a:r>
              <a:rPr lang="en-US" sz="2800" u="sng" dirty="0"/>
              <a:t>Simultaneous Fit in 3 regions for </a:t>
            </a:r>
            <a:r>
              <a:rPr lang="en-US" sz="2800" u="sng" dirty="0">
                <a:solidFill>
                  <a:srgbClr val="FF0000"/>
                </a:solidFill>
              </a:rPr>
              <a:t>2017</a:t>
            </a:r>
            <a:r>
              <a:rPr lang="en-US" sz="2800" u="sng" dirty="0"/>
              <a:t> and </a:t>
            </a:r>
            <a:r>
              <a:rPr lang="en-US" sz="2800" u="sng" dirty="0">
                <a:solidFill>
                  <a:srgbClr val="00B0F0"/>
                </a:solidFill>
              </a:rPr>
              <a:t>2016</a:t>
            </a:r>
            <a:r>
              <a:rPr lang="en-US" sz="2800" u="sng" dirty="0"/>
              <a:t> (1btag Region)</a:t>
            </a:r>
          </a:p>
          <a:p>
            <a:endParaRPr lang="en-US" sz="2800" u="sng" dirty="0"/>
          </a:p>
        </p:txBody>
      </p:sp>
      <p:sp>
        <p:nvSpPr>
          <p:cNvPr id="2" name="TextBox 1">
            <a:extLst>
              <a:ext uri="{FF2B5EF4-FFF2-40B4-BE49-F238E27FC236}">
                <a16:creationId xmlns:a16="http://schemas.microsoft.com/office/drawing/2014/main" id="{B2F25ADD-763F-1347-84D9-FA823D90C9D2}"/>
              </a:ext>
            </a:extLst>
          </p:cNvPr>
          <p:cNvSpPr txBox="1"/>
          <p:nvPr/>
        </p:nvSpPr>
        <p:spPr>
          <a:xfrm>
            <a:off x="1896600" y="1012991"/>
            <a:ext cx="2327564" cy="369332"/>
          </a:xfrm>
          <a:prstGeom prst="rect">
            <a:avLst/>
          </a:prstGeom>
          <a:noFill/>
        </p:spPr>
        <p:txBody>
          <a:bodyPr wrap="square" rtlCol="0">
            <a:spAutoFit/>
          </a:bodyPr>
          <a:lstStyle/>
          <a:p>
            <a:pPr algn="ctr"/>
            <a:r>
              <a:rPr lang="en-US" dirty="0">
                <a:solidFill>
                  <a:srgbClr val="FF0000"/>
                </a:solidFill>
              </a:rPr>
              <a:t>2017</a:t>
            </a:r>
          </a:p>
        </p:txBody>
      </p:sp>
      <p:sp>
        <p:nvSpPr>
          <p:cNvPr id="8" name="TextBox 7">
            <a:extLst>
              <a:ext uri="{FF2B5EF4-FFF2-40B4-BE49-F238E27FC236}">
                <a16:creationId xmlns:a16="http://schemas.microsoft.com/office/drawing/2014/main" id="{EFDA841C-1E17-4241-B5CB-B6F369411C3B}"/>
              </a:ext>
            </a:extLst>
          </p:cNvPr>
          <p:cNvSpPr txBox="1"/>
          <p:nvPr/>
        </p:nvSpPr>
        <p:spPr>
          <a:xfrm>
            <a:off x="7900089" y="1003092"/>
            <a:ext cx="2327564" cy="369332"/>
          </a:xfrm>
          <a:prstGeom prst="rect">
            <a:avLst/>
          </a:prstGeom>
          <a:noFill/>
        </p:spPr>
        <p:txBody>
          <a:bodyPr wrap="square" rtlCol="0">
            <a:spAutoFit/>
          </a:bodyPr>
          <a:lstStyle/>
          <a:p>
            <a:pPr algn="ctr"/>
            <a:r>
              <a:rPr lang="en-US" dirty="0">
                <a:solidFill>
                  <a:srgbClr val="00B0F0"/>
                </a:solidFill>
              </a:rPr>
              <a:t>2016</a:t>
            </a:r>
          </a:p>
        </p:txBody>
      </p:sp>
      <p:pic>
        <p:nvPicPr>
          <p:cNvPr id="6" name="Picture 5">
            <a:extLst>
              <a:ext uri="{FF2B5EF4-FFF2-40B4-BE49-F238E27FC236}">
                <a16:creationId xmlns:a16="http://schemas.microsoft.com/office/drawing/2014/main" id="{D2785D8D-4993-2C42-BC31-B860832DB5CA}"/>
              </a:ext>
            </a:extLst>
          </p:cNvPr>
          <p:cNvPicPr>
            <a:picLocks noChangeAspect="1"/>
          </p:cNvPicPr>
          <p:nvPr/>
        </p:nvPicPr>
        <p:blipFill>
          <a:blip r:embed="rId2"/>
          <a:stretch>
            <a:fillRect/>
          </a:stretch>
        </p:blipFill>
        <p:spPr>
          <a:xfrm rot="5400000">
            <a:off x="7197090" y="514809"/>
            <a:ext cx="3918585" cy="6120765"/>
          </a:xfrm>
          <a:prstGeom prst="rect">
            <a:avLst/>
          </a:prstGeom>
        </p:spPr>
      </p:pic>
      <p:pic>
        <p:nvPicPr>
          <p:cNvPr id="5" name="Picture 4">
            <a:extLst>
              <a:ext uri="{FF2B5EF4-FFF2-40B4-BE49-F238E27FC236}">
                <a16:creationId xmlns:a16="http://schemas.microsoft.com/office/drawing/2014/main" id="{9940D8C7-0AEF-174B-B55E-B953AEFD45DD}"/>
              </a:ext>
            </a:extLst>
          </p:cNvPr>
          <p:cNvPicPr>
            <a:picLocks noChangeAspect="1"/>
          </p:cNvPicPr>
          <p:nvPr/>
        </p:nvPicPr>
        <p:blipFill>
          <a:blip r:embed="rId3"/>
          <a:stretch>
            <a:fillRect/>
          </a:stretch>
        </p:blipFill>
        <p:spPr>
          <a:xfrm rot="5400000">
            <a:off x="1076325" y="514809"/>
            <a:ext cx="3918585" cy="6120765"/>
          </a:xfrm>
          <a:prstGeom prst="rect">
            <a:avLst/>
          </a:prstGeom>
        </p:spPr>
      </p:pic>
    </p:spTree>
    <p:extLst>
      <p:ext uri="{BB962C8B-B14F-4D97-AF65-F5344CB8AC3E}">
        <p14:creationId xmlns:p14="http://schemas.microsoft.com/office/powerpoint/2010/main" val="3776668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Simultaneous Fit in 3 regions for </a:t>
            </a:r>
            <a:r>
              <a:rPr lang="en-US" sz="2800" u="sng" dirty="0">
                <a:solidFill>
                  <a:srgbClr val="FF0000"/>
                </a:solidFill>
              </a:rPr>
              <a:t>2017</a:t>
            </a:r>
            <a:r>
              <a:rPr lang="en-US" sz="2800" u="sng" dirty="0"/>
              <a:t> and </a:t>
            </a:r>
            <a:r>
              <a:rPr lang="en-US" sz="2800" u="sng" dirty="0">
                <a:solidFill>
                  <a:srgbClr val="00B050"/>
                </a:solidFill>
              </a:rPr>
              <a:t>2018</a:t>
            </a:r>
            <a:r>
              <a:rPr lang="en-US" sz="2800" u="sng" dirty="0"/>
              <a:t> when eb is free</a:t>
            </a:r>
          </a:p>
        </p:txBody>
      </p:sp>
      <p:sp>
        <p:nvSpPr>
          <p:cNvPr id="6" name="TextBox 5">
            <a:extLst>
              <a:ext uri="{FF2B5EF4-FFF2-40B4-BE49-F238E27FC236}">
                <a16:creationId xmlns:a16="http://schemas.microsoft.com/office/drawing/2014/main" id="{60C184D7-AF9B-2341-B6AF-705848B30236}"/>
              </a:ext>
            </a:extLst>
          </p:cNvPr>
          <p:cNvSpPr txBox="1"/>
          <p:nvPr/>
        </p:nvSpPr>
        <p:spPr>
          <a:xfrm>
            <a:off x="1941029" y="848859"/>
            <a:ext cx="3188184" cy="369332"/>
          </a:xfrm>
          <a:prstGeom prst="rect">
            <a:avLst/>
          </a:prstGeom>
          <a:noFill/>
        </p:spPr>
        <p:txBody>
          <a:bodyPr wrap="square" rtlCol="0">
            <a:spAutoFit/>
          </a:bodyPr>
          <a:lstStyle/>
          <a:p>
            <a:r>
              <a:rPr lang="en-US" dirty="0"/>
              <a:t>Signal Region (2btag) </a:t>
            </a:r>
            <a:r>
              <a:rPr lang="en-US" dirty="0">
                <a:solidFill>
                  <a:srgbClr val="FF0000"/>
                </a:solidFill>
              </a:rPr>
              <a:t>(2017)</a:t>
            </a:r>
          </a:p>
        </p:txBody>
      </p:sp>
      <p:sp>
        <p:nvSpPr>
          <p:cNvPr id="8" name="TextBox 7">
            <a:extLst>
              <a:ext uri="{FF2B5EF4-FFF2-40B4-BE49-F238E27FC236}">
                <a16:creationId xmlns:a16="http://schemas.microsoft.com/office/drawing/2014/main" id="{8F3AA78C-6910-FB41-8BD3-290B831A4712}"/>
              </a:ext>
            </a:extLst>
          </p:cNvPr>
          <p:cNvSpPr txBox="1"/>
          <p:nvPr/>
        </p:nvSpPr>
        <p:spPr>
          <a:xfrm>
            <a:off x="8040852" y="848859"/>
            <a:ext cx="3031961" cy="369332"/>
          </a:xfrm>
          <a:prstGeom prst="rect">
            <a:avLst/>
          </a:prstGeom>
          <a:noFill/>
        </p:spPr>
        <p:txBody>
          <a:bodyPr wrap="square" rtlCol="0">
            <a:spAutoFit/>
          </a:bodyPr>
          <a:lstStyle/>
          <a:p>
            <a:r>
              <a:rPr lang="en-US" dirty="0"/>
              <a:t>Signal Region (2btag) </a:t>
            </a:r>
            <a:r>
              <a:rPr lang="en-US" dirty="0">
                <a:solidFill>
                  <a:srgbClr val="00B050"/>
                </a:solidFill>
              </a:rPr>
              <a:t>(2018)</a:t>
            </a:r>
          </a:p>
        </p:txBody>
      </p:sp>
      <p:sp>
        <p:nvSpPr>
          <p:cNvPr id="9" name="TextBox 8">
            <a:extLst>
              <a:ext uri="{FF2B5EF4-FFF2-40B4-BE49-F238E27FC236}">
                <a16:creationId xmlns:a16="http://schemas.microsoft.com/office/drawing/2014/main" id="{BCC54C15-C96D-4442-8C48-8E69D9266D1D}"/>
              </a:ext>
            </a:extLst>
          </p:cNvPr>
          <p:cNvSpPr txBox="1"/>
          <p:nvPr/>
        </p:nvSpPr>
        <p:spPr>
          <a:xfrm>
            <a:off x="451944" y="5356836"/>
            <a:ext cx="11056883" cy="523220"/>
          </a:xfrm>
          <a:prstGeom prst="rect">
            <a:avLst/>
          </a:prstGeom>
          <a:noFill/>
        </p:spPr>
        <p:txBody>
          <a:bodyPr wrap="square" rtlCol="0">
            <a:spAutoFit/>
          </a:bodyPr>
          <a:lstStyle/>
          <a:p>
            <a:r>
              <a:rPr lang="en-US" sz="1400" dirty="0"/>
              <a:t>Result of the template fit on data in SR. The red line shows the ttbar contribution, the green line shows the QCD, and the brown line shows the subdominant backgrounds </a:t>
            </a:r>
          </a:p>
        </p:txBody>
      </p:sp>
      <p:pic>
        <p:nvPicPr>
          <p:cNvPr id="10" name="Picture 9">
            <a:extLst>
              <a:ext uri="{FF2B5EF4-FFF2-40B4-BE49-F238E27FC236}">
                <a16:creationId xmlns:a16="http://schemas.microsoft.com/office/drawing/2014/main" id="{980DEA83-EAFF-B347-A792-C0DFC1B86988}"/>
              </a:ext>
            </a:extLst>
          </p:cNvPr>
          <p:cNvPicPr>
            <a:picLocks noChangeAspect="1"/>
          </p:cNvPicPr>
          <p:nvPr/>
        </p:nvPicPr>
        <p:blipFill>
          <a:blip r:embed="rId2"/>
          <a:stretch>
            <a:fillRect/>
          </a:stretch>
        </p:blipFill>
        <p:spPr>
          <a:xfrm rot="5400000">
            <a:off x="1101090" y="337161"/>
            <a:ext cx="3918585" cy="6120765"/>
          </a:xfrm>
          <a:prstGeom prst="rect">
            <a:avLst/>
          </a:prstGeom>
        </p:spPr>
      </p:pic>
      <p:pic>
        <p:nvPicPr>
          <p:cNvPr id="4" name="Picture 3">
            <a:extLst>
              <a:ext uri="{FF2B5EF4-FFF2-40B4-BE49-F238E27FC236}">
                <a16:creationId xmlns:a16="http://schemas.microsoft.com/office/drawing/2014/main" id="{30D2B60C-2E74-E045-9A7C-C90AA4DE10A3}"/>
              </a:ext>
            </a:extLst>
          </p:cNvPr>
          <p:cNvPicPr>
            <a:picLocks noChangeAspect="1"/>
          </p:cNvPicPr>
          <p:nvPr/>
        </p:nvPicPr>
        <p:blipFill>
          <a:blip r:embed="rId3"/>
          <a:stretch>
            <a:fillRect/>
          </a:stretch>
        </p:blipFill>
        <p:spPr>
          <a:xfrm rot="5400000">
            <a:off x="7081475" y="337160"/>
            <a:ext cx="3918585" cy="6120765"/>
          </a:xfrm>
          <a:prstGeom prst="rect">
            <a:avLst/>
          </a:prstGeom>
        </p:spPr>
      </p:pic>
    </p:spTree>
    <p:extLst>
      <p:ext uri="{BB962C8B-B14F-4D97-AF65-F5344CB8AC3E}">
        <p14:creationId xmlns:p14="http://schemas.microsoft.com/office/powerpoint/2010/main" val="4154724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CC54C15-C96D-4442-8C48-8E69D9266D1D}"/>
              </a:ext>
            </a:extLst>
          </p:cNvPr>
          <p:cNvSpPr txBox="1"/>
          <p:nvPr/>
        </p:nvSpPr>
        <p:spPr>
          <a:xfrm>
            <a:off x="451945" y="5220128"/>
            <a:ext cx="11056883" cy="523220"/>
          </a:xfrm>
          <a:prstGeom prst="rect">
            <a:avLst/>
          </a:prstGeom>
          <a:noFill/>
        </p:spPr>
        <p:txBody>
          <a:bodyPr wrap="square" rtlCol="0">
            <a:spAutoFit/>
          </a:bodyPr>
          <a:lstStyle/>
          <a:p>
            <a:r>
              <a:rPr lang="en-US" sz="1400" dirty="0"/>
              <a:t>Result of the template fit on data in CR. The red line shows the </a:t>
            </a:r>
            <a:r>
              <a:rPr lang="en-US" sz="1400" dirty="0" err="1"/>
              <a:t>tt</a:t>
            </a:r>
            <a:r>
              <a:rPr lang="en-US" sz="1400" dirty="0"/>
              <a:t> contribution, the green line shows the QCD, and the brown line shows the subdominant backgrounds </a:t>
            </a:r>
          </a:p>
        </p:txBody>
      </p:sp>
      <p:pic>
        <p:nvPicPr>
          <p:cNvPr id="4" name="Picture 3">
            <a:extLst>
              <a:ext uri="{FF2B5EF4-FFF2-40B4-BE49-F238E27FC236}">
                <a16:creationId xmlns:a16="http://schemas.microsoft.com/office/drawing/2014/main" id="{C5CF51D7-DB94-3444-9100-D78FFA62B8D4}"/>
              </a:ext>
            </a:extLst>
          </p:cNvPr>
          <p:cNvPicPr>
            <a:picLocks noChangeAspect="1"/>
          </p:cNvPicPr>
          <p:nvPr/>
        </p:nvPicPr>
        <p:blipFill>
          <a:blip r:embed="rId2"/>
          <a:stretch>
            <a:fillRect/>
          </a:stretch>
        </p:blipFill>
        <p:spPr>
          <a:xfrm rot="5400000">
            <a:off x="1104901" y="222542"/>
            <a:ext cx="3918585" cy="6120765"/>
          </a:xfrm>
          <a:prstGeom prst="rect">
            <a:avLst/>
          </a:prstGeom>
        </p:spPr>
      </p:pic>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Simultaneous Fit in 3 regions for </a:t>
            </a:r>
            <a:r>
              <a:rPr lang="en-US" sz="2800" u="sng" dirty="0">
                <a:solidFill>
                  <a:srgbClr val="FF0000"/>
                </a:solidFill>
              </a:rPr>
              <a:t>2017</a:t>
            </a:r>
            <a:r>
              <a:rPr lang="en-US" sz="2800" u="sng" dirty="0"/>
              <a:t> and </a:t>
            </a:r>
            <a:r>
              <a:rPr lang="en-US" sz="2800" u="sng" dirty="0">
                <a:solidFill>
                  <a:srgbClr val="00B050"/>
                </a:solidFill>
              </a:rPr>
              <a:t>2018</a:t>
            </a:r>
            <a:r>
              <a:rPr lang="en-US" sz="2800" u="sng" dirty="0"/>
              <a:t> when eb is free</a:t>
            </a:r>
          </a:p>
        </p:txBody>
      </p:sp>
      <p:sp>
        <p:nvSpPr>
          <p:cNvPr id="6" name="TextBox 5">
            <a:extLst>
              <a:ext uri="{FF2B5EF4-FFF2-40B4-BE49-F238E27FC236}">
                <a16:creationId xmlns:a16="http://schemas.microsoft.com/office/drawing/2014/main" id="{60C184D7-AF9B-2341-B6AF-705848B30236}"/>
              </a:ext>
            </a:extLst>
          </p:cNvPr>
          <p:cNvSpPr txBox="1"/>
          <p:nvPr/>
        </p:nvSpPr>
        <p:spPr>
          <a:xfrm>
            <a:off x="1414463" y="848859"/>
            <a:ext cx="3180137" cy="369332"/>
          </a:xfrm>
          <a:prstGeom prst="rect">
            <a:avLst/>
          </a:prstGeom>
          <a:noFill/>
        </p:spPr>
        <p:txBody>
          <a:bodyPr wrap="square" rtlCol="0">
            <a:spAutoFit/>
          </a:bodyPr>
          <a:lstStyle/>
          <a:p>
            <a:r>
              <a:rPr lang="en-US" dirty="0"/>
              <a:t>Control Region (0btag) </a:t>
            </a:r>
            <a:r>
              <a:rPr lang="en-US" dirty="0">
                <a:solidFill>
                  <a:srgbClr val="FF0000"/>
                </a:solidFill>
              </a:rPr>
              <a:t>(2017)</a:t>
            </a:r>
          </a:p>
        </p:txBody>
      </p:sp>
      <p:sp>
        <p:nvSpPr>
          <p:cNvPr id="8" name="TextBox 7">
            <a:extLst>
              <a:ext uri="{FF2B5EF4-FFF2-40B4-BE49-F238E27FC236}">
                <a16:creationId xmlns:a16="http://schemas.microsoft.com/office/drawing/2014/main" id="{8F3AA78C-6910-FB41-8BD3-290B831A4712}"/>
              </a:ext>
            </a:extLst>
          </p:cNvPr>
          <p:cNvSpPr txBox="1"/>
          <p:nvPr/>
        </p:nvSpPr>
        <p:spPr>
          <a:xfrm>
            <a:off x="8040852" y="848859"/>
            <a:ext cx="3046248" cy="369332"/>
          </a:xfrm>
          <a:prstGeom prst="rect">
            <a:avLst/>
          </a:prstGeom>
          <a:noFill/>
        </p:spPr>
        <p:txBody>
          <a:bodyPr wrap="square" rtlCol="0">
            <a:spAutoFit/>
          </a:bodyPr>
          <a:lstStyle/>
          <a:p>
            <a:r>
              <a:rPr lang="en-US" dirty="0"/>
              <a:t>Control Region (0btag) </a:t>
            </a:r>
            <a:r>
              <a:rPr lang="en-US" dirty="0">
                <a:solidFill>
                  <a:srgbClr val="00B050"/>
                </a:solidFill>
              </a:rPr>
              <a:t>(2018)</a:t>
            </a:r>
          </a:p>
        </p:txBody>
      </p:sp>
      <p:pic>
        <p:nvPicPr>
          <p:cNvPr id="5" name="Picture 4">
            <a:extLst>
              <a:ext uri="{FF2B5EF4-FFF2-40B4-BE49-F238E27FC236}">
                <a16:creationId xmlns:a16="http://schemas.microsoft.com/office/drawing/2014/main" id="{757C8555-414C-BD4E-BE4E-ED9169EAA9AB}"/>
              </a:ext>
            </a:extLst>
          </p:cNvPr>
          <p:cNvPicPr>
            <a:picLocks noChangeAspect="1"/>
          </p:cNvPicPr>
          <p:nvPr/>
        </p:nvPicPr>
        <p:blipFill>
          <a:blip r:embed="rId3"/>
          <a:stretch>
            <a:fillRect/>
          </a:stretch>
        </p:blipFill>
        <p:spPr>
          <a:xfrm rot="5400000">
            <a:off x="7154226" y="222541"/>
            <a:ext cx="3918585" cy="6120765"/>
          </a:xfrm>
          <a:prstGeom prst="rect">
            <a:avLst/>
          </a:prstGeom>
        </p:spPr>
      </p:pic>
    </p:spTree>
    <p:extLst>
      <p:ext uri="{BB962C8B-B14F-4D97-AF65-F5344CB8AC3E}">
        <p14:creationId xmlns:p14="http://schemas.microsoft.com/office/powerpoint/2010/main" val="3894319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4" y="205522"/>
            <a:ext cx="11783049" cy="954107"/>
          </a:xfrm>
          <a:prstGeom prst="rect">
            <a:avLst/>
          </a:prstGeom>
          <a:noFill/>
        </p:spPr>
        <p:txBody>
          <a:bodyPr wrap="square" rtlCol="0">
            <a:spAutoFit/>
          </a:bodyPr>
          <a:lstStyle/>
          <a:p>
            <a:r>
              <a:rPr lang="en-US" sz="2800" u="sng" dirty="0"/>
              <a:t>Simultaneous Fit in 3 regions for </a:t>
            </a:r>
            <a:r>
              <a:rPr lang="en-US" sz="2800" u="sng" dirty="0">
                <a:solidFill>
                  <a:srgbClr val="FF0000"/>
                </a:solidFill>
              </a:rPr>
              <a:t>2017</a:t>
            </a:r>
            <a:r>
              <a:rPr lang="en-US" sz="2800" u="sng" dirty="0"/>
              <a:t> and </a:t>
            </a:r>
            <a:r>
              <a:rPr lang="en-US" sz="2800" u="sng" dirty="0">
                <a:solidFill>
                  <a:srgbClr val="00B050"/>
                </a:solidFill>
              </a:rPr>
              <a:t>2018</a:t>
            </a:r>
            <a:r>
              <a:rPr lang="en-US" sz="2800" u="sng" dirty="0"/>
              <a:t> (1btag Region)</a:t>
            </a:r>
          </a:p>
          <a:p>
            <a:endParaRPr lang="en-US" sz="2800" u="sng" dirty="0"/>
          </a:p>
        </p:txBody>
      </p:sp>
      <p:sp>
        <p:nvSpPr>
          <p:cNvPr id="2" name="TextBox 1">
            <a:extLst>
              <a:ext uri="{FF2B5EF4-FFF2-40B4-BE49-F238E27FC236}">
                <a16:creationId xmlns:a16="http://schemas.microsoft.com/office/drawing/2014/main" id="{B2F25ADD-763F-1347-84D9-FA823D90C9D2}"/>
              </a:ext>
            </a:extLst>
          </p:cNvPr>
          <p:cNvSpPr txBox="1"/>
          <p:nvPr/>
        </p:nvSpPr>
        <p:spPr>
          <a:xfrm>
            <a:off x="1896600" y="1012991"/>
            <a:ext cx="2327564" cy="369332"/>
          </a:xfrm>
          <a:prstGeom prst="rect">
            <a:avLst/>
          </a:prstGeom>
          <a:noFill/>
        </p:spPr>
        <p:txBody>
          <a:bodyPr wrap="square" rtlCol="0">
            <a:spAutoFit/>
          </a:bodyPr>
          <a:lstStyle/>
          <a:p>
            <a:pPr algn="ctr"/>
            <a:r>
              <a:rPr lang="en-US" dirty="0">
                <a:solidFill>
                  <a:srgbClr val="FF0000"/>
                </a:solidFill>
              </a:rPr>
              <a:t>2017</a:t>
            </a:r>
          </a:p>
        </p:txBody>
      </p:sp>
      <p:sp>
        <p:nvSpPr>
          <p:cNvPr id="8" name="TextBox 7">
            <a:extLst>
              <a:ext uri="{FF2B5EF4-FFF2-40B4-BE49-F238E27FC236}">
                <a16:creationId xmlns:a16="http://schemas.microsoft.com/office/drawing/2014/main" id="{EFDA841C-1E17-4241-B5CB-B6F369411C3B}"/>
              </a:ext>
            </a:extLst>
          </p:cNvPr>
          <p:cNvSpPr txBox="1"/>
          <p:nvPr/>
        </p:nvSpPr>
        <p:spPr>
          <a:xfrm>
            <a:off x="7900089" y="1003092"/>
            <a:ext cx="2327564" cy="369332"/>
          </a:xfrm>
          <a:prstGeom prst="rect">
            <a:avLst/>
          </a:prstGeom>
          <a:noFill/>
        </p:spPr>
        <p:txBody>
          <a:bodyPr wrap="square" rtlCol="0">
            <a:spAutoFit/>
          </a:bodyPr>
          <a:lstStyle/>
          <a:p>
            <a:pPr algn="ctr"/>
            <a:r>
              <a:rPr lang="en-US" dirty="0">
                <a:solidFill>
                  <a:srgbClr val="00B050"/>
                </a:solidFill>
              </a:rPr>
              <a:t>2018</a:t>
            </a:r>
          </a:p>
        </p:txBody>
      </p:sp>
      <p:pic>
        <p:nvPicPr>
          <p:cNvPr id="5" name="Picture 4">
            <a:extLst>
              <a:ext uri="{FF2B5EF4-FFF2-40B4-BE49-F238E27FC236}">
                <a16:creationId xmlns:a16="http://schemas.microsoft.com/office/drawing/2014/main" id="{9940D8C7-0AEF-174B-B55E-B953AEFD45DD}"/>
              </a:ext>
            </a:extLst>
          </p:cNvPr>
          <p:cNvPicPr>
            <a:picLocks noChangeAspect="1"/>
          </p:cNvPicPr>
          <p:nvPr/>
        </p:nvPicPr>
        <p:blipFill>
          <a:blip r:embed="rId2"/>
          <a:stretch>
            <a:fillRect/>
          </a:stretch>
        </p:blipFill>
        <p:spPr>
          <a:xfrm rot="5400000">
            <a:off x="1076325" y="514809"/>
            <a:ext cx="3918585" cy="6120765"/>
          </a:xfrm>
          <a:prstGeom prst="rect">
            <a:avLst/>
          </a:prstGeom>
        </p:spPr>
      </p:pic>
      <p:pic>
        <p:nvPicPr>
          <p:cNvPr id="9" name="Picture 8">
            <a:extLst>
              <a:ext uri="{FF2B5EF4-FFF2-40B4-BE49-F238E27FC236}">
                <a16:creationId xmlns:a16="http://schemas.microsoft.com/office/drawing/2014/main" id="{A5F49723-3335-484C-AE51-67B9ACB4DCEC}"/>
              </a:ext>
            </a:extLst>
          </p:cNvPr>
          <p:cNvPicPr>
            <a:picLocks noChangeAspect="1"/>
          </p:cNvPicPr>
          <p:nvPr/>
        </p:nvPicPr>
        <p:blipFill>
          <a:blip r:embed="rId3"/>
          <a:stretch>
            <a:fillRect/>
          </a:stretch>
        </p:blipFill>
        <p:spPr>
          <a:xfrm rot="5400000">
            <a:off x="7104578" y="504910"/>
            <a:ext cx="3918585" cy="6120765"/>
          </a:xfrm>
          <a:prstGeom prst="rect">
            <a:avLst/>
          </a:prstGeom>
        </p:spPr>
      </p:pic>
    </p:spTree>
    <p:extLst>
      <p:ext uri="{BB962C8B-B14F-4D97-AF65-F5344CB8AC3E}">
        <p14:creationId xmlns:p14="http://schemas.microsoft.com/office/powerpoint/2010/main" val="2251256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4" y="205522"/>
            <a:ext cx="11783049" cy="954107"/>
          </a:xfrm>
          <a:prstGeom prst="rect">
            <a:avLst/>
          </a:prstGeom>
          <a:noFill/>
        </p:spPr>
        <p:txBody>
          <a:bodyPr wrap="square" rtlCol="0">
            <a:spAutoFit/>
          </a:bodyPr>
          <a:lstStyle/>
          <a:p>
            <a:r>
              <a:rPr lang="en-US" sz="2800" u="sng" dirty="0"/>
              <a:t>Simultaneous Fit in 3 regions for </a:t>
            </a:r>
            <a:r>
              <a:rPr lang="el-GR" sz="2800" u="sng" dirty="0">
                <a:solidFill>
                  <a:srgbClr val="00B0F0"/>
                </a:solidFill>
              </a:rPr>
              <a:t>2016</a:t>
            </a:r>
            <a:r>
              <a:rPr lang="el-GR" sz="2800" u="sng" dirty="0"/>
              <a:t> ,</a:t>
            </a:r>
            <a:r>
              <a:rPr lang="en-US" sz="2800" u="sng" dirty="0">
                <a:solidFill>
                  <a:srgbClr val="FF0000"/>
                </a:solidFill>
              </a:rPr>
              <a:t>2017</a:t>
            </a:r>
            <a:r>
              <a:rPr lang="en-US" sz="2800" u="sng" dirty="0"/>
              <a:t> and </a:t>
            </a:r>
            <a:r>
              <a:rPr lang="en-US" sz="2800" u="sng" dirty="0">
                <a:solidFill>
                  <a:srgbClr val="00B050"/>
                </a:solidFill>
              </a:rPr>
              <a:t>2018</a:t>
            </a:r>
            <a:r>
              <a:rPr lang="en-US" sz="2800" u="sng" dirty="0"/>
              <a:t> (nuisances)</a:t>
            </a:r>
          </a:p>
          <a:p>
            <a:endParaRPr lang="en-US" sz="2800" u="sng" dirty="0"/>
          </a:p>
        </p:txBody>
      </p:sp>
      <p:sp>
        <p:nvSpPr>
          <p:cNvPr id="2" name="TextBox 1">
            <a:extLst>
              <a:ext uri="{FF2B5EF4-FFF2-40B4-BE49-F238E27FC236}">
                <a16:creationId xmlns:a16="http://schemas.microsoft.com/office/drawing/2014/main" id="{B2F25ADD-763F-1347-84D9-FA823D90C9D2}"/>
              </a:ext>
            </a:extLst>
          </p:cNvPr>
          <p:cNvSpPr txBox="1"/>
          <p:nvPr/>
        </p:nvSpPr>
        <p:spPr>
          <a:xfrm>
            <a:off x="4745092" y="1359271"/>
            <a:ext cx="2327564" cy="369332"/>
          </a:xfrm>
          <a:prstGeom prst="rect">
            <a:avLst/>
          </a:prstGeom>
          <a:noFill/>
        </p:spPr>
        <p:txBody>
          <a:bodyPr wrap="square" rtlCol="0">
            <a:spAutoFit/>
          </a:bodyPr>
          <a:lstStyle/>
          <a:p>
            <a:pPr algn="ctr"/>
            <a:r>
              <a:rPr lang="en-US" dirty="0">
                <a:solidFill>
                  <a:srgbClr val="FF0000"/>
                </a:solidFill>
              </a:rPr>
              <a:t>2017</a:t>
            </a:r>
          </a:p>
        </p:txBody>
      </p:sp>
      <p:sp>
        <p:nvSpPr>
          <p:cNvPr id="8" name="TextBox 7">
            <a:extLst>
              <a:ext uri="{FF2B5EF4-FFF2-40B4-BE49-F238E27FC236}">
                <a16:creationId xmlns:a16="http://schemas.microsoft.com/office/drawing/2014/main" id="{EFDA841C-1E17-4241-B5CB-B6F369411C3B}"/>
              </a:ext>
            </a:extLst>
          </p:cNvPr>
          <p:cNvSpPr txBox="1"/>
          <p:nvPr/>
        </p:nvSpPr>
        <p:spPr>
          <a:xfrm>
            <a:off x="9044298" y="1361230"/>
            <a:ext cx="2327564" cy="369332"/>
          </a:xfrm>
          <a:prstGeom prst="rect">
            <a:avLst/>
          </a:prstGeom>
          <a:noFill/>
        </p:spPr>
        <p:txBody>
          <a:bodyPr wrap="square" rtlCol="0">
            <a:spAutoFit/>
          </a:bodyPr>
          <a:lstStyle/>
          <a:p>
            <a:pPr algn="ctr"/>
            <a:r>
              <a:rPr lang="en-US" dirty="0">
                <a:solidFill>
                  <a:srgbClr val="00B050"/>
                </a:solidFill>
              </a:rPr>
              <a:t>2018</a:t>
            </a:r>
          </a:p>
        </p:txBody>
      </p:sp>
      <p:sp>
        <p:nvSpPr>
          <p:cNvPr id="10" name="TextBox 9">
            <a:extLst>
              <a:ext uri="{FF2B5EF4-FFF2-40B4-BE49-F238E27FC236}">
                <a16:creationId xmlns:a16="http://schemas.microsoft.com/office/drawing/2014/main" id="{E91F1D0F-CBA5-F344-82DD-78E01135BCE8}"/>
              </a:ext>
            </a:extLst>
          </p:cNvPr>
          <p:cNvSpPr txBox="1"/>
          <p:nvPr/>
        </p:nvSpPr>
        <p:spPr>
          <a:xfrm>
            <a:off x="739151" y="1361454"/>
            <a:ext cx="2327564" cy="369332"/>
          </a:xfrm>
          <a:prstGeom prst="rect">
            <a:avLst/>
          </a:prstGeom>
          <a:noFill/>
        </p:spPr>
        <p:txBody>
          <a:bodyPr wrap="square" rtlCol="0">
            <a:spAutoFit/>
          </a:bodyPr>
          <a:lstStyle/>
          <a:p>
            <a:pPr algn="ctr"/>
            <a:r>
              <a:rPr lang="en-US" dirty="0">
                <a:solidFill>
                  <a:srgbClr val="00B0F0"/>
                </a:solidFill>
              </a:rPr>
              <a:t>2016</a:t>
            </a:r>
          </a:p>
        </p:txBody>
      </p:sp>
      <p:sp>
        <p:nvSpPr>
          <p:cNvPr id="11" name="Rectangle 10">
            <a:extLst>
              <a:ext uri="{FF2B5EF4-FFF2-40B4-BE49-F238E27FC236}">
                <a16:creationId xmlns:a16="http://schemas.microsoft.com/office/drawing/2014/main" id="{A4A598C5-8F99-B647-AE56-CD24B93B434F}"/>
              </a:ext>
            </a:extLst>
          </p:cNvPr>
          <p:cNvSpPr/>
          <p:nvPr/>
        </p:nvSpPr>
        <p:spPr>
          <a:xfrm>
            <a:off x="8006817" y="1957199"/>
            <a:ext cx="4402529" cy="2246769"/>
          </a:xfrm>
          <a:prstGeom prst="rect">
            <a:avLst/>
          </a:prstGeom>
        </p:spPr>
        <p:txBody>
          <a:bodyPr wrap="square">
            <a:spAutoFit/>
          </a:bodyPr>
          <a:lstStyle/>
          <a:p>
            <a:r>
              <a:rPr lang="en-US" sz="1000" dirty="0">
                <a:solidFill>
                  <a:srgbClr val="000000"/>
                </a:solidFill>
                <a:latin typeface="Menlo" panose="020B0609030804020204" pitchFamily="49" charset="0"/>
              </a:rPr>
              <a:t>Floating Parameter    </a:t>
            </a:r>
            <a:r>
              <a:rPr lang="en-US" sz="1000" dirty="0" err="1">
                <a:solidFill>
                  <a:srgbClr val="000000"/>
                </a:solidFill>
                <a:latin typeface="Menlo" panose="020B0609030804020204" pitchFamily="49" charset="0"/>
              </a:rPr>
              <a:t>FinalValue</a:t>
            </a:r>
            <a:r>
              <a:rPr lang="en-US" sz="1000" dirty="0">
                <a:solidFill>
                  <a:srgbClr val="000000"/>
                </a:solidFill>
                <a:latin typeface="Menlo" panose="020B0609030804020204" pitchFamily="49" charset="0"/>
              </a:rPr>
              <a:t> +/-  Error   </a:t>
            </a:r>
          </a:p>
          <a:p>
            <a:r>
              <a:rPr lang="en-US" sz="1000" dirty="0">
                <a:solidFill>
                  <a:srgbClr val="000000"/>
                </a:solidFill>
                <a:latin typeface="Menlo" panose="020B0609030804020204" pitchFamily="49" charset="0"/>
              </a:rPr>
              <a:t>  --------------------  --------------------------</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btagEff</a:t>
            </a:r>
            <a:r>
              <a:rPr lang="en-US" sz="1000" dirty="0">
                <a:solidFill>
                  <a:srgbClr val="000000"/>
                </a:solidFill>
                <a:latin typeface="Menlo" panose="020B0609030804020204" pitchFamily="49" charset="0"/>
              </a:rPr>
              <a:t>    5.1228e-01 +/-  1.08e-02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kMassResol</a:t>
            </a:r>
            <a:r>
              <a:rPr lang="en-US" sz="1000" dirty="0">
                <a:solidFill>
                  <a:srgbClr val="000000"/>
                </a:solidFill>
                <a:latin typeface="Menlo" panose="020B0609030804020204" pitchFamily="49" charset="0"/>
              </a:rPr>
              <a:t>    1.0730e+00 +/-  2.43e-02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kMassScale</a:t>
            </a:r>
            <a:r>
              <a:rPr lang="en-US" sz="1000" dirty="0">
                <a:solidFill>
                  <a:srgbClr val="000000"/>
                </a:solidFill>
                <a:latin typeface="Menlo" panose="020B0609030804020204" pitchFamily="49" charset="0"/>
              </a:rPr>
              <a:t>    9.8917e-01 +/-  1.69e-03</a:t>
            </a:r>
          </a:p>
          <a:p>
            <a:r>
              <a:rPr lang="en-US" sz="1000" dirty="0">
                <a:solidFill>
                  <a:srgbClr val="000000"/>
                </a:solidFill>
                <a:latin typeface="Menlo" panose="020B0609030804020204" pitchFamily="49" charset="0"/>
              </a:rPr>
              <a:t>               kQCD_1b    3.5721e-03 +/-  7.53e-04</a:t>
            </a:r>
          </a:p>
          <a:p>
            <a:r>
              <a:rPr lang="en-US" sz="1000" dirty="0">
                <a:solidFill>
                  <a:srgbClr val="000000"/>
                </a:solidFill>
                <a:latin typeface="Menlo" panose="020B0609030804020204" pitchFamily="49" charset="0"/>
              </a:rPr>
              <a:t>               kQCD_2b    1.2218e-02 +/-  2.77e-03</a:t>
            </a:r>
          </a:p>
          <a:p>
            <a:r>
              <a:rPr lang="en-US" sz="1000" dirty="0">
                <a:solidFill>
                  <a:srgbClr val="000000"/>
                </a:solidFill>
                <a:latin typeface="Menlo" panose="020B0609030804020204" pitchFamily="49" charset="0"/>
              </a:rPr>
              <a:t>            nFitBkg_0b    4.1842e+03 +/-  4.92e+01</a:t>
            </a:r>
          </a:p>
          <a:p>
            <a:r>
              <a:rPr lang="en-US" sz="1000" dirty="0">
                <a:solidFill>
                  <a:srgbClr val="000000"/>
                </a:solidFill>
                <a:latin typeface="Menlo" panose="020B0609030804020204" pitchFamily="49" charset="0"/>
              </a:rPr>
              <a:t>            nFitBkg_1b    2.5677e+03 +/-  2.98e+02</a:t>
            </a:r>
          </a:p>
          <a:p>
            <a:r>
              <a:rPr lang="en-US" sz="1000" dirty="0">
                <a:solidFill>
                  <a:srgbClr val="000000"/>
                </a:solidFill>
                <a:latin typeface="Menlo" panose="020B0609030804020204" pitchFamily="49" charset="0"/>
              </a:rPr>
              <a:t>            nFitBkg_2b    4.1750e+02 +/-  7.27e+01</a:t>
            </a:r>
          </a:p>
          <a:p>
            <a:r>
              <a:rPr lang="en-US" sz="1000" dirty="0">
                <a:solidFill>
                  <a:srgbClr val="000000"/>
                </a:solidFill>
                <a:latin typeface="Menlo" panose="020B0609030804020204" pitchFamily="49" charset="0"/>
              </a:rPr>
              <a:t>            nFitQCD_0b    1.6558e+05 +/-  6.68e+02</a:t>
            </a:r>
          </a:p>
          <a:p>
            <a:r>
              <a:rPr lang="en-US" sz="1000" dirty="0">
                <a:solidFill>
                  <a:srgbClr val="000000"/>
                </a:solidFill>
                <a:latin typeface="Menlo" panose="020B0609030804020204" pitchFamily="49" charset="0"/>
              </a:rPr>
              <a:t>            nFitQCD_1b    4.5743e+04 +/-  2.78e+03</a:t>
            </a:r>
          </a:p>
          <a:p>
            <a:r>
              <a:rPr lang="en-US" sz="1000" dirty="0">
                <a:solidFill>
                  <a:srgbClr val="000000"/>
                </a:solidFill>
                <a:latin typeface="Menlo" panose="020B0609030804020204" pitchFamily="49" charset="0"/>
              </a:rPr>
              <a:t>            nFitQCD_2b    4.2092e+03 +/-  1.42e+02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nFitSig</a:t>
            </a:r>
            <a:r>
              <a:rPr lang="en-US" sz="1000" dirty="0">
                <a:solidFill>
                  <a:srgbClr val="000000"/>
                </a:solidFill>
                <a:latin typeface="Menlo" panose="020B0609030804020204" pitchFamily="49" charset="0"/>
              </a:rPr>
              <a:t>    2.9030e+04 +/-  1.40e+03</a:t>
            </a:r>
          </a:p>
        </p:txBody>
      </p:sp>
      <p:sp>
        <p:nvSpPr>
          <p:cNvPr id="12" name="Rectangle 11">
            <a:extLst>
              <a:ext uri="{FF2B5EF4-FFF2-40B4-BE49-F238E27FC236}">
                <a16:creationId xmlns:a16="http://schemas.microsoft.com/office/drawing/2014/main" id="{2E0120C8-F4B2-2044-9C82-6AC4E69C283C}"/>
              </a:ext>
            </a:extLst>
          </p:cNvPr>
          <p:cNvSpPr/>
          <p:nvPr/>
        </p:nvSpPr>
        <p:spPr>
          <a:xfrm>
            <a:off x="8526918" y="4592096"/>
            <a:ext cx="3362325" cy="738664"/>
          </a:xfrm>
          <a:prstGeom prst="rect">
            <a:avLst/>
          </a:prstGeom>
        </p:spPr>
        <p:txBody>
          <a:bodyPr wrap="square">
            <a:spAutoFit/>
          </a:bodyPr>
          <a:lstStyle/>
          <a:p>
            <a:r>
              <a:rPr lang="en-US" sz="1400" dirty="0" err="1">
                <a:solidFill>
                  <a:srgbClr val="000000"/>
                </a:solidFill>
                <a:latin typeface="Menlo" panose="020B0609030804020204" pitchFamily="49" charset="0"/>
              </a:rPr>
              <a:t>Ntt</a:t>
            </a:r>
            <a:r>
              <a:rPr lang="en-US" sz="1400" dirty="0">
                <a:solidFill>
                  <a:srgbClr val="000000"/>
                </a:solidFill>
                <a:latin typeface="Menlo" panose="020B0609030804020204" pitchFamily="49" charset="0"/>
              </a:rPr>
              <a:t> expected = 30676.2</a:t>
            </a:r>
          </a:p>
          <a:p>
            <a:r>
              <a:rPr lang="en-US" sz="1400" dirty="0" err="1">
                <a:solidFill>
                  <a:srgbClr val="000000"/>
                </a:solidFill>
                <a:latin typeface="Menlo" panose="020B0609030804020204" pitchFamily="49" charset="0"/>
              </a:rPr>
              <a:t>Ntt</a:t>
            </a:r>
            <a:r>
              <a:rPr lang="en-US" sz="1400" dirty="0">
                <a:solidFill>
                  <a:srgbClr val="000000"/>
                </a:solidFill>
                <a:latin typeface="Menlo" panose="020B0609030804020204" pitchFamily="49" charset="0"/>
              </a:rPr>
              <a:t> observed = 29030.2</a:t>
            </a:r>
          </a:p>
          <a:p>
            <a:r>
              <a:rPr lang="en-US" sz="1400" dirty="0">
                <a:solidFill>
                  <a:srgbClr val="000000"/>
                </a:solidFill>
                <a:latin typeface="Menlo" panose="020B0609030804020204" pitchFamily="49" charset="0"/>
              </a:rPr>
              <a:t>r = 0.94634</a:t>
            </a:r>
          </a:p>
        </p:txBody>
      </p:sp>
      <p:sp>
        <p:nvSpPr>
          <p:cNvPr id="13" name="Rectangle 12">
            <a:extLst>
              <a:ext uri="{FF2B5EF4-FFF2-40B4-BE49-F238E27FC236}">
                <a16:creationId xmlns:a16="http://schemas.microsoft.com/office/drawing/2014/main" id="{1B12D7FC-835D-6741-8FA4-5C018FE25280}"/>
              </a:ext>
            </a:extLst>
          </p:cNvPr>
          <p:cNvSpPr/>
          <p:nvPr/>
        </p:nvSpPr>
        <p:spPr>
          <a:xfrm>
            <a:off x="-161924" y="1957199"/>
            <a:ext cx="4402529" cy="2246769"/>
          </a:xfrm>
          <a:prstGeom prst="rect">
            <a:avLst/>
          </a:prstGeom>
        </p:spPr>
        <p:txBody>
          <a:bodyPr wrap="square">
            <a:spAutoFit/>
          </a:bodyPr>
          <a:lstStyle/>
          <a:p>
            <a:r>
              <a:rPr lang="en-US" sz="1000" dirty="0">
                <a:solidFill>
                  <a:srgbClr val="000000"/>
                </a:solidFill>
                <a:latin typeface="Menlo" panose="020B0609030804020204" pitchFamily="49" charset="0"/>
              </a:rPr>
              <a:t>   Floating Parameter    </a:t>
            </a:r>
            <a:r>
              <a:rPr lang="en-US" sz="1000" dirty="0" err="1">
                <a:solidFill>
                  <a:srgbClr val="000000"/>
                </a:solidFill>
                <a:latin typeface="Menlo" panose="020B0609030804020204" pitchFamily="49" charset="0"/>
              </a:rPr>
              <a:t>FinalValue</a:t>
            </a:r>
            <a:r>
              <a:rPr lang="en-US" sz="1000" dirty="0">
                <a:solidFill>
                  <a:srgbClr val="000000"/>
                </a:solidFill>
                <a:latin typeface="Menlo" panose="020B0609030804020204" pitchFamily="49" charset="0"/>
              </a:rPr>
              <a:t> +/-  Error   </a:t>
            </a:r>
          </a:p>
          <a:p>
            <a:r>
              <a:rPr lang="en-US" sz="1000" dirty="0">
                <a:solidFill>
                  <a:srgbClr val="000000"/>
                </a:solidFill>
                <a:latin typeface="Menlo" panose="020B0609030804020204" pitchFamily="49" charset="0"/>
              </a:rPr>
              <a:t>  --------------------  --------------------------</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btagEff</a:t>
            </a:r>
            <a:r>
              <a:rPr lang="en-US" sz="1000" dirty="0">
                <a:solidFill>
                  <a:srgbClr val="000000"/>
                </a:solidFill>
                <a:latin typeface="Menlo" panose="020B0609030804020204" pitchFamily="49" charset="0"/>
              </a:rPr>
              <a:t>    5.6029e-01 +/-  1.17e-02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kMassResol</a:t>
            </a:r>
            <a:r>
              <a:rPr lang="en-US" sz="1000" dirty="0">
                <a:solidFill>
                  <a:srgbClr val="000000"/>
                </a:solidFill>
                <a:latin typeface="Menlo" panose="020B0609030804020204" pitchFamily="49" charset="0"/>
              </a:rPr>
              <a:t>    9.6557e-01 +/-  2.29e-02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kMassScale</a:t>
            </a:r>
            <a:r>
              <a:rPr lang="en-US" sz="1000" dirty="0">
                <a:solidFill>
                  <a:srgbClr val="000000"/>
                </a:solidFill>
                <a:latin typeface="Menlo" panose="020B0609030804020204" pitchFamily="49" charset="0"/>
              </a:rPr>
              <a:t>    1.0020e+00 +/-  1.60e-03</a:t>
            </a:r>
          </a:p>
          <a:p>
            <a:r>
              <a:rPr lang="en-US" sz="1000" dirty="0">
                <a:solidFill>
                  <a:srgbClr val="000000"/>
                </a:solidFill>
                <a:latin typeface="Menlo" panose="020B0609030804020204" pitchFamily="49" charset="0"/>
              </a:rPr>
              <a:t>               kQCD_1b    5.8296e-03 +/-  4.50e-04</a:t>
            </a:r>
          </a:p>
          <a:p>
            <a:r>
              <a:rPr lang="en-US" sz="1000" dirty="0">
                <a:solidFill>
                  <a:srgbClr val="000000"/>
                </a:solidFill>
                <a:latin typeface="Menlo" panose="020B0609030804020204" pitchFamily="49" charset="0"/>
              </a:rPr>
              <a:t>               kQCD_2b    7.7313e-02 +/-  4.98e-02</a:t>
            </a:r>
          </a:p>
          <a:p>
            <a:r>
              <a:rPr lang="en-US" sz="1000" dirty="0">
                <a:solidFill>
                  <a:srgbClr val="000000"/>
                </a:solidFill>
                <a:latin typeface="Menlo" panose="020B0609030804020204" pitchFamily="49" charset="0"/>
              </a:rPr>
              <a:t>            nFitBkg_0b    4.5269e+03 +/-  5.63e+01</a:t>
            </a:r>
          </a:p>
          <a:p>
            <a:r>
              <a:rPr lang="en-US" sz="1000" dirty="0">
                <a:solidFill>
                  <a:srgbClr val="000000"/>
                </a:solidFill>
                <a:latin typeface="Menlo" panose="020B0609030804020204" pitchFamily="49" charset="0"/>
              </a:rPr>
              <a:t>            nFitBkg_1b    2.3159e+03 +/-  4.02e+02</a:t>
            </a:r>
          </a:p>
          <a:p>
            <a:r>
              <a:rPr lang="en-US" sz="1000" dirty="0">
                <a:solidFill>
                  <a:srgbClr val="000000"/>
                </a:solidFill>
                <a:latin typeface="Menlo" panose="020B0609030804020204" pitchFamily="49" charset="0"/>
              </a:rPr>
              <a:t>            nFitBkg_2b    2.3726e+02 +/-  4.25e+01</a:t>
            </a:r>
          </a:p>
          <a:p>
            <a:r>
              <a:rPr lang="en-US" sz="1000" dirty="0">
                <a:solidFill>
                  <a:srgbClr val="000000"/>
                </a:solidFill>
                <a:latin typeface="Menlo" panose="020B0609030804020204" pitchFamily="49" charset="0"/>
              </a:rPr>
              <a:t>            nFitQCD_0b    8.7019e+04 +/-  4.15e+02</a:t>
            </a:r>
          </a:p>
          <a:p>
            <a:r>
              <a:rPr lang="en-US" sz="1000" dirty="0">
                <a:solidFill>
                  <a:srgbClr val="000000"/>
                </a:solidFill>
                <a:latin typeface="Menlo" panose="020B0609030804020204" pitchFamily="49" charset="0"/>
              </a:rPr>
              <a:t>            nFitQCD_1b    2.8973e+04 +/-  3.93e+02</a:t>
            </a:r>
          </a:p>
          <a:p>
            <a:r>
              <a:rPr lang="en-US" sz="1000" dirty="0">
                <a:solidFill>
                  <a:srgbClr val="000000"/>
                </a:solidFill>
                <a:latin typeface="Menlo" panose="020B0609030804020204" pitchFamily="49" charset="0"/>
              </a:rPr>
              <a:t>            nFitQCD_2b    2.9980e+03 +/-  1.43e+02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nFitSig</a:t>
            </a:r>
            <a:r>
              <a:rPr lang="en-US" sz="1000" dirty="0">
                <a:solidFill>
                  <a:srgbClr val="000000"/>
                </a:solidFill>
                <a:latin typeface="Menlo" panose="020B0609030804020204" pitchFamily="49" charset="0"/>
              </a:rPr>
              <a:t>    1.6686e+04 +/-  6.56e+02</a:t>
            </a:r>
          </a:p>
        </p:txBody>
      </p:sp>
      <p:sp>
        <p:nvSpPr>
          <p:cNvPr id="15" name="Rectangle 14">
            <a:extLst>
              <a:ext uri="{FF2B5EF4-FFF2-40B4-BE49-F238E27FC236}">
                <a16:creationId xmlns:a16="http://schemas.microsoft.com/office/drawing/2014/main" id="{AF55D5A0-69AC-954A-8861-6DCF08B617A4}"/>
              </a:ext>
            </a:extLst>
          </p:cNvPr>
          <p:cNvSpPr/>
          <p:nvPr/>
        </p:nvSpPr>
        <p:spPr>
          <a:xfrm>
            <a:off x="403957" y="4592096"/>
            <a:ext cx="3309938" cy="738664"/>
          </a:xfrm>
          <a:prstGeom prst="rect">
            <a:avLst/>
          </a:prstGeom>
        </p:spPr>
        <p:txBody>
          <a:bodyPr wrap="square">
            <a:spAutoFit/>
          </a:bodyPr>
          <a:lstStyle/>
          <a:p>
            <a:r>
              <a:rPr lang="en-US" sz="1400" dirty="0" err="1">
                <a:solidFill>
                  <a:srgbClr val="000000"/>
                </a:solidFill>
                <a:latin typeface="Menlo" panose="020B0609030804020204" pitchFamily="49" charset="0"/>
              </a:rPr>
              <a:t>Ntt</a:t>
            </a:r>
            <a:r>
              <a:rPr lang="en-US" sz="1400" dirty="0">
                <a:solidFill>
                  <a:srgbClr val="000000"/>
                </a:solidFill>
                <a:latin typeface="Menlo" panose="020B0609030804020204" pitchFamily="49" charset="0"/>
              </a:rPr>
              <a:t> expected = 16351.2</a:t>
            </a:r>
          </a:p>
          <a:p>
            <a:r>
              <a:rPr lang="en-US" sz="1400" dirty="0" err="1">
                <a:solidFill>
                  <a:srgbClr val="000000"/>
                </a:solidFill>
                <a:latin typeface="Menlo" panose="020B0609030804020204" pitchFamily="49" charset="0"/>
              </a:rPr>
              <a:t>Ntt</a:t>
            </a:r>
            <a:r>
              <a:rPr lang="en-US" sz="1400" dirty="0">
                <a:solidFill>
                  <a:srgbClr val="000000"/>
                </a:solidFill>
                <a:latin typeface="Menlo" panose="020B0609030804020204" pitchFamily="49" charset="0"/>
              </a:rPr>
              <a:t> observed = 16685.5</a:t>
            </a:r>
          </a:p>
          <a:p>
            <a:r>
              <a:rPr lang="en-US" sz="1400" dirty="0">
                <a:solidFill>
                  <a:srgbClr val="000000"/>
                </a:solidFill>
                <a:latin typeface="Menlo" panose="020B0609030804020204" pitchFamily="49" charset="0"/>
              </a:rPr>
              <a:t>r = 1.02045</a:t>
            </a:r>
          </a:p>
        </p:txBody>
      </p:sp>
      <p:sp>
        <p:nvSpPr>
          <p:cNvPr id="16" name="Rectangle 15">
            <a:extLst>
              <a:ext uri="{FF2B5EF4-FFF2-40B4-BE49-F238E27FC236}">
                <a16:creationId xmlns:a16="http://schemas.microsoft.com/office/drawing/2014/main" id="{6249DC4E-CEFB-4A4C-AF90-F6E8131F67F0}"/>
              </a:ext>
            </a:extLst>
          </p:cNvPr>
          <p:cNvSpPr/>
          <p:nvPr/>
        </p:nvSpPr>
        <p:spPr>
          <a:xfrm>
            <a:off x="3836688" y="1985775"/>
            <a:ext cx="4402529" cy="2246769"/>
          </a:xfrm>
          <a:prstGeom prst="rect">
            <a:avLst/>
          </a:prstGeom>
        </p:spPr>
        <p:txBody>
          <a:bodyPr wrap="square">
            <a:spAutoFit/>
          </a:bodyPr>
          <a:lstStyle/>
          <a:p>
            <a:r>
              <a:rPr lang="en-US" sz="1000" dirty="0">
                <a:solidFill>
                  <a:srgbClr val="000000"/>
                </a:solidFill>
                <a:latin typeface="Menlo" panose="020B0609030804020204" pitchFamily="49" charset="0"/>
              </a:rPr>
              <a:t>    Floating Parameter    </a:t>
            </a:r>
            <a:r>
              <a:rPr lang="en-US" sz="1000" dirty="0" err="1">
                <a:solidFill>
                  <a:srgbClr val="000000"/>
                </a:solidFill>
                <a:latin typeface="Menlo" panose="020B0609030804020204" pitchFamily="49" charset="0"/>
              </a:rPr>
              <a:t>FinalValue</a:t>
            </a:r>
            <a:r>
              <a:rPr lang="en-US" sz="1000" dirty="0">
                <a:solidFill>
                  <a:srgbClr val="000000"/>
                </a:solidFill>
                <a:latin typeface="Menlo" panose="020B0609030804020204" pitchFamily="49" charset="0"/>
              </a:rPr>
              <a:t> +/-  Error   </a:t>
            </a:r>
          </a:p>
          <a:p>
            <a:r>
              <a:rPr lang="en-US" sz="1000" dirty="0">
                <a:solidFill>
                  <a:srgbClr val="000000"/>
                </a:solidFill>
                <a:latin typeface="Menlo" panose="020B0609030804020204" pitchFamily="49" charset="0"/>
              </a:rPr>
              <a:t>  --------------------  --------------------------</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btagEff</a:t>
            </a:r>
            <a:r>
              <a:rPr lang="en-US" sz="1000" dirty="0">
                <a:solidFill>
                  <a:srgbClr val="000000"/>
                </a:solidFill>
                <a:latin typeface="Menlo" panose="020B0609030804020204" pitchFamily="49" charset="0"/>
              </a:rPr>
              <a:t>    4.8200e-01 +/-  1.08e-02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kMassResol</a:t>
            </a:r>
            <a:r>
              <a:rPr lang="en-US" sz="1000" dirty="0">
                <a:solidFill>
                  <a:srgbClr val="000000"/>
                </a:solidFill>
                <a:latin typeface="Menlo" panose="020B0609030804020204" pitchFamily="49" charset="0"/>
              </a:rPr>
              <a:t>    1.0643e+00 +/-  2.78e-02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kMassScale</a:t>
            </a:r>
            <a:r>
              <a:rPr lang="en-US" sz="1000" dirty="0">
                <a:solidFill>
                  <a:srgbClr val="000000"/>
                </a:solidFill>
                <a:latin typeface="Menlo" panose="020B0609030804020204" pitchFamily="49" charset="0"/>
              </a:rPr>
              <a:t>    9.8669e-01 +/-  1.87e-03</a:t>
            </a:r>
          </a:p>
          <a:p>
            <a:r>
              <a:rPr lang="en-US" sz="1000" dirty="0">
                <a:solidFill>
                  <a:srgbClr val="000000"/>
                </a:solidFill>
                <a:latin typeface="Menlo" panose="020B0609030804020204" pitchFamily="49" charset="0"/>
              </a:rPr>
              <a:t>               kQCD_1b    4.3736e-03 +/-  3.14e-04</a:t>
            </a:r>
          </a:p>
          <a:p>
            <a:r>
              <a:rPr lang="en-US" sz="1000" dirty="0">
                <a:solidFill>
                  <a:srgbClr val="000000"/>
                </a:solidFill>
                <a:latin typeface="Menlo" panose="020B0609030804020204" pitchFamily="49" charset="0"/>
              </a:rPr>
              <a:t>               kQCD_2b    1.3374e-02 +/-  4.41e-03</a:t>
            </a:r>
          </a:p>
          <a:p>
            <a:r>
              <a:rPr lang="en-US" sz="1000" dirty="0">
                <a:solidFill>
                  <a:srgbClr val="000000"/>
                </a:solidFill>
                <a:latin typeface="Menlo" panose="020B0609030804020204" pitchFamily="49" charset="0"/>
              </a:rPr>
              <a:t>            nFitBkg_0b    4.0852e+03 +/-  6.06e+01</a:t>
            </a:r>
          </a:p>
          <a:p>
            <a:r>
              <a:rPr lang="en-US" sz="1000" dirty="0">
                <a:solidFill>
                  <a:srgbClr val="000000"/>
                </a:solidFill>
                <a:latin typeface="Menlo" panose="020B0609030804020204" pitchFamily="49" charset="0"/>
              </a:rPr>
              <a:t>            nFitBkg_1b    2.0763e+03 +/-  3.69e+02</a:t>
            </a:r>
          </a:p>
          <a:p>
            <a:r>
              <a:rPr lang="en-US" sz="1000" dirty="0">
                <a:solidFill>
                  <a:srgbClr val="000000"/>
                </a:solidFill>
                <a:latin typeface="Menlo" panose="020B0609030804020204" pitchFamily="49" charset="0"/>
              </a:rPr>
              <a:t>            nFitBkg_2b    2.1330e+02 +/-  4.69e+01</a:t>
            </a:r>
          </a:p>
          <a:p>
            <a:r>
              <a:rPr lang="en-US" sz="1000" dirty="0">
                <a:solidFill>
                  <a:srgbClr val="000000"/>
                </a:solidFill>
                <a:latin typeface="Menlo" panose="020B0609030804020204" pitchFamily="49" charset="0"/>
              </a:rPr>
              <a:t>            nFitQCD_0b    1.5273e+05 +/-  5.71e+02</a:t>
            </a:r>
          </a:p>
          <a:p>
            <a:r>
              <a:rPr lang="en-US" sz="1000" dirty="0">
                <a:solidFill>
                  <a:srgbClr val="000000"/>
                </a:solidFill>
                <a:latin typeface="Menlo" panose="020B0609030804020204" pitchFamily="49" charset="0"/>
              </a:rPr>
              <a:t>            nFitQCD_1b    3.4635e+04 +/-  4.31e+02</a:t>
            </a:r>
          </a:p>
          <a:p>
            <a:r>
              <a:rPr lang="en-US" sz="1000" dirty="0">
                <a:solidFill>
                  <a:srgbClr val="000000"/>
                </a:solidFill>
                <a:latin typeface="Menlo" panose="020B0609030804020204" pitchFamily="49" charset="0"/>
              </a:rPr>
              <a:t>            nFitQCD_2b    2.3896e+03 +/-  1.36e+02</a:t>
            </a:r>
          </a:p>
          <a:p>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nFitSig</a:t>
            </a:r>
            <a:r>
              <a:rPr lang="en-US" sz="1000" dirty="0">
                <a:solidFill>
                  <a:srgbClr val="000000"/>
                </a:solidFill>
                <a:latin typeface="Menlo" panose="020B0609030804020204" pitchFamily="49" charset="0"/>
              </a:rPr>
              <a:t>    1.9783e+04 +/-  7.97e+02</a:t>
            </a:r>
          </a:p>
        </p:txBody>
      </p:sp>
      <p:sp>
        <p:nvSpPr>
          <p:cNvPr id="17" name="Rectangle 16">
            <a:extLst>
              <a:ext uri="{FF2B5EF4-FFF2-40B4-BE49-F238E27FC236}">
                <a16:creationId xmlns:a16="http://schemas.microsoft.com/office/drawing/2014/main" id="{6140B5E1-7066-C545-A9E1-834C9486E779}"/>
              </a:ext>
            </a:extLst>
          </p:cNvPr>
          <p:cNvSpPr/>
          <p:nvPr/>
        </p:nvSpPr>
        <p:spPr>
          <a:xfrm>
            <a:off x="4475084" y="4607500"/>
            <a:ext cx="3224213" cy="738664"/>
          </a:xfrm>
          <a:prstGeom prst="rect">
            <a:avLst/>
          </a:prstGeom>
        </p:spPr>
        <p:txBody>
          <a:bodyPr wrap="square">
            <a:spAutoFit/>
          </a:bodyPr>
          <a:lstStyle/>
          <a:p>
            <a:r>
              <a:rPr lang="en-US" sz="1400" dirty="0" err="1">
                <a:solidFill>
                  <a:srgbClr val="000000"/>
                </a:solidFill>
                <a:latin typeface="Menlo" panose="020B0609030804020204" pitchFamily="49" charset="0"/>
              </a:rPr>
              <a:t>Ntt</a:t>
            </a:r>
            <a:r>
              <a:rPr lang="en-US" sz="1400" dirty="0">
                <a:solidFill>
                  <a:srgbClr val="000000"/>
                </a:solidFill>
                <a:latin typeface="Menlo" panose="020B0609030804020204" pitchFamily="49" charset="0"/>
              </a:rPr>
              <a:t> expected = 23720.7</a:t>
            </a:r>
          </a:p>
          <a:p>
            <a:r>
              <a:rPr lang="en-US" sz="1400" dirty="0" err="1">
                <a:solidFill>
                  <a:srgbClr val="000000"/>
                </a:solidFill>
                <a:latin typeface="Menlo" panose="020B0609030804020204" pitchFamily="49" charset="0"/>
              </a:rPr>
              <a:t>Ntt</a:t>
            </a:r>
            <a:r>
              <a:rPr lang="en-US" sz="1400" dirty="0">
                <a:solidFill>
                  <a:srgbClr val="000000"/>
                </a:solidFill>
                <a:latin typeface="Menlo" panose="020B0609030804020204" pitchFamily="49" charset="0"/>
              </a:rPr>
              <a:t> observed = 19782.6</a:t>
            </a:r>
          </a:p>
          <a:p>
            <a:r>
              <a:rPr lang="en-US" sz="1400" dirty="0">
                <a:solidFill>
                  <a:srgbClr val="000000"/>
                </a:solidFill>
                <a:latin typeface="Menlo" panose="020B0609030804020204" pitchFamily="49" charset="0"/>
              </a:rPr>
              <a:t>r = 0.833981</a:t>
            </a:r>
          </a:p>
        </p:txBody>
      </p:sp>
      <p:sp>
        <p:nvSpPr>
          <p:cNvPr id="18" name="Rectangle 17">
            <a:extLst>
              <a:ext uri="{FF2B5EF4-FFF2-40B4-BE49-F238E27FC236}">
                <a16:creationId xmlns:a16="http://schemas.microsoft.com/office/drawing/2014/main" id="{24BCD84A-D5AC-0445-8947-C822901B2B17}"/>
              </a:ext>
            </a:extLst>
          </p:cNvPr>
          <p:cNvSpPr/>
          <p:nvPr/>
        </p:nvSpPr>
        <p:spPr>
          <a:xfrm>
            <a:off x="22643" y="1957199"/>
            <a:ext cx="3816000" cy="2443351"/>
          </a:xfrm>
          <a:prstGeom prst="rect">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C248FE7-7B78-634F-B8C3-C135A1AD81E9}"/>
              </a:ext>
            </a:extLst>
          </p:cNvPr>
          <p:cNvSpPr/>
          <p:nvPr/>
        </p:nvSpPr>
        <p:spPr>
          <a:xfrm>
            <a:off x="27710" y="4508601"/>
            <a:ext cx="3816000" cy="907887"/>
          </a:xfrm>
          <a:prstGeom prst="rect">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AF2814-34A2-174A-AD8F-473F8EF6F2D8}"/>
              </a:ext>
            </a:extLst>
          </p:cNvPr>
          <p:cNvSpPr/>
          <p:nvPr/>
        </p:nvSpPr>
        <p:spPr>
          <a:xfrm>
            <a:off x="4000874" y="1957010"/>
            <a:ext cx="3816000" cy="244335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64583C-D09A-0B4A-8A9A-DD07EB5276EE}"/>
              </a:ext>
            </a:extLst>
          </p:cNvPr>
          <p:cNvSpPr/>
          <p:nvPr/>
        </p:nvSpPr>
        <p:spPr>
          <a:xfrm>
            <a:off x="3992085" y="4508412"/>
            <a:ext cx="3816000" cy="90788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BD8FE06-306B-854D-8258-0FE940B98B1F}"/>
              </a:ext>
            </a:extLst>
          </p:cNvPr>
          <p:cNvSpPr/>
          <p:nvPr/>
        </p:nvSpPr>
        <p:spPr>
          <a:xfrm>
            <a:off x="8046866" y="1957010"/>
            <a:ext cx="3960000" cy="2443351"/>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22A7316-6469-C944-AC79-E6EE204DE1ED}"/>
              </a:ext>
            </a:extLst>
          </p:cNvPr>
          <p:cNvSpPr/>
          <p:nvPr/>
        </p:nvSpPr>
        <p:spPr>
          <a:xfrm>
            <a:off x="8051932" y="4508412"/>
            <a:ext cx="3960000" cy="907887"/>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5662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2AA653-8872-4AEA-B19D-0BF0F1064A5A}" type="datetime3">
              <a:rPr lang="en-US" smtClean="0"/>
              <a:t>7 November 2019</a:t>
            </a:fld>
            <a:endParaRPr lang="en-US"/>
          </a:p>
        </p:txBody>
      </p:sp>
      <p:sp>
        <p:nvSpPr>
          <p:cNvPr id="3" name="Footer Placeholder 2"/>
          <p:cNvSpPr>
            <a:spLocks noGrp="1"/>
          </p:cNvSpPr>
          <p:nvPr>
            <p:ph type="ftr" sz="quarter" idx="11"/>
          </p:nvPr>
        </p:nvSpPr>
        <p:spPr/>
        <p:txBody>
          <a:bodyPr/>
          <a:lstStyle/>
          <a:p>
            <a:r>
              <a:rPr lang="fi-FI"/>
              <a:t>NTUA, G. Bakas</a:t>
            </a:r>
            <a:endParaRPr lang="en-US"/>
          </a:p>
        </p:txBody>
      </p:sp>
      <p:sp>
        <p:nvSpPr>
          <p:cNvPr id="5" name="TextBox 4"/>
          <p:cNvSpPr txBox="1"/>
          <p:nvPr/>
        </p:nvSpPr>
        <p:spPr>
          <a:xfrm>
            <a:off x="672662" y="3075057"/>
            <a:ext cx="10846676" cy="707886"/>
          </a:xfrm>
          <a:prstGeom prst="rect">
            <a:avLst/>
          </a:prstGeom>
          <a:noFill/>
        </p:spPr>
        <p:txBody>
          <a:bodyPr wrap="square" rtlCol="0">
            <a:spAutoFit/>
          </a:bodyPr>
          <a:lstStyle/>
          <a:p>
            <a:pPr algn="ctr"/>
            <a:r>
              <a:rPr lang="en-US" sz="4000" u="sng" dirty="0"/>
              <a:t>BACKUP SLIDES</a:t>
            </a:r>
            <a:endParaRPr lang="en-GB" sz="4000" u="sng" dirty="0"/>
          </a:p>
        </p:txBody>
      </p:sp>
      <p:sp>
        <p:nvSpPr>
          <p:cNvPr id="6" name="Slide Number Placeholder 5"/>
          <p:cNvSpPr>
            <a:spLocks noGrp="1"/>
          </p:cNvSpPr>
          <p:nvPr>
            <p:ph type="sldNum" sz="quarter" idx="12"/>
          </p:nvPr>
        </p:nvSpPr>
        <p:spPr/>
        <p:txBody>
          <a:bodyPr/>
          <a:lstStyle/>
          <a:p>
            <a:fld id="{AEEFAC8D-0A19-DC49-9F7A-4BFCAD95B105}" type="slidenum">
              <a:rPr lang="en-US" smtClean="0"/>
              <a:t>27</a:t>
            </a:fld>
            <a:endParaRPr lang="en-US"/>
          </a:p>
        </p:txBody>
      </p:sp>
    </p:spTree>
    <p:extLst>
      <p:ext uri="{BB962C8B-B14F-4D97-AF65-F5344CB8AC3E}">
        <p14:creationId xmlns:p14="http://schemas.microsoft.com/office/powerpoint/2010/main" val="3524323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E2B1E9E-A552-E44C-B616-E59B23505277}"/>
              </a:ext>
            </a:extLst>
          </p:cNvPr>
          <p:cNvSpPr txBox="1"/>
          <p:nvPr/>
        </p:nvSpPr>
        <p:spPr>
          <a:xfrm>
            <a:off x="434339" y="208041"/>
            <a:ext cx="10674304" cy="492443"/>
          </a:xfrm>
          <a:prstGeom prst="rect">
            <a:avLst/>
          </a:prstGeom>
          <a:noFill/>
        </p:spPr>
        <p:txBody>
          <a:bodyPr wrap="square" rtlCol="0">
            <a:spAutoFit/>
          </a:bodyPr>
          <a:lstStyle/>
          <a:p>
            <a:r>
              <a:rPr lang="en-US" sz="2600" u="sng" dirty="0" err="1"/>
              <a:t>Btagging</a:t>
            </a:r>
            <a:r>
              <a:rPr lang="en-US" sz="2600" u="sng" dirty="0"/>
              <a:t> purity</a:t>
            </a:r>
            <a:endParaRPr lang="en-GB" sz="2600" u="sng" dirty="0"/>
          </a:p>
        </p:txBody>
      </p:sp>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 I. Papakrivopoulos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sp>
        <p:nvSpPr>
          <p:cNvPr id="4" name="TextBox 3">
            <a:extLst>
              <a:ext uri="{FF2B5EF4-FFF2-40B4-BE49-F238E27FC236}">
                <a16:creationId xmlns:a16="http://schemas.microsoft.com/office/drawing/2014/main" id="{233EC834-4CBA-244F-910E-C01F75A34B72}"/>
              </a:ext>
            </a:extLst>
          </p:cNvPr>
          <p:cNvSpPr txBox="1"/>
          <p:nvPr/>
        </p:nvSpPr>
        <p:spPr>
          <a:xfrm>
            <a:off x="5384297" y="1239964"/>
            <a:ext cx="1285875" cy="369332"/>
          </a:xfrm>
          <a:prstGeom prst="rect">
            <a:avLst/>
          </a:prstGeom>
          <a:noFill/>
        </p:spPr>
        <p:txBody>
          <a:bodyPr wrap="square" rtlCol="0">
            <a:spAutoFit/>
          </a:bodyPr>
          <a:lstStyle/>
          <a:p>
            <a:pPr algn="ctr"/>
            <a:r>
              <a:rPr lang="en-US" dirty="0">
                <a:solidFill>
                  <a:srgbClr val="FF0000"/>
                </a:solidFill>
              </a:rPr>
              <a:t>2017</a:t>
            </a:r>
          </a:p>
        </p:txBody>
      </p:sp>
      <p:sp>
        <p:nvSpPr>
          <p:cNvPr id="14" name="TextBox 13">
            <a:extLst>
              <a:ext uri="{FF2B5EF4-FFF2-40B4-BE49-F238E27FC236}">
                <a16:creationId xmlns:a16="http://schemas.microsoft.com/office/drawing/2014/main" id="{682143B9-A176-A34D-BC03-E3AB239735AE}"/>
              </a:ext>
            </a:extLst>
          </p:cNvPr>
          <p:cNvSpPr txBox="1"/>
          <p:nvPr/>
        </p:nvSpPr>
        <p:spPr>
          <a:xfrm>
            <a:off x="9417417" y="1221321"/>
            <a:ext cx="1285875" cy="369332"/>
          </a:xfrm>
          <a:prstGeom prst="rect">
            <a:avLst/>
          </a:prstGeom>
          <a:noFill/>
        </p:spPr>
        <p:txBody>
          <a:bodyPr wrap="square" rtlCol="0">
            <a:spAutoFit/>
          </a:bodyPr>
          <a:lstStyle/>
          <a:p>
            <a:pPr algn="ctr"/>
            <a:r>
              <a:rPr lang="en-US" dirty="0">
                <a:solidFill>
                  <a:srgbClr val="00B050"/>
                </a:solidFill>
              </a:rPr>
              <a:t>2018</a:t>
            </a:r>
          </a:p>
        </p:txBody>
      </p:sp>
      <p:sp>
        <p:nvSpPr>
          <p:cNvPr id="10" name="TextBox 9">
            <a:extLst>
              <a:ext uri="{FF2B5EF4-FFF2-40B4-BE49-F238E27FC236}">
                <a16:creationId xmlns:a16="http://schemas.microsoft.com/office/drawing/2014/main" id="{3C77C4A7-0F11-EC4A-A139-28D5ED6ED485}"/>
              </a:ext>
            </a:extLst>
          </p:cNvPr>
          <p:cNvSpPr txBox="1"/>
          <p:nvPr/>
        </p:nvSpPr>
        <p:spPr>
          <a:xfrm>
            <a:off x="1445323" y="1221321"/>
            <a:ext cx="1285875" cy="369332"/>
          </a:xfrm>
          <a:prstGeom prst="rect">
            <a:avLst/>
          </a:prstGeom>
          <a:noFill/>
        </p:spPr>
        <p:txBody>
          <a:bodyPr wrap="square" rtlCol="0">
            <a:spAutoFit/>
          </a:bodyPr>
          <a:lstStyle/>
          <a:p>
            <a:pPr algn="ctr"/>
            <a:r>
              <a:rPr lang="en-US" dirty="0">
                <a:solidFill>
                  <a:srgbClr val="0070C0"/>
                </a:solidFill>
              </a:rPr>
              <a:t>2016</a:t>
            </a:r>
          </a:p>
        </p:txBody>
      </p:sp>
      <p:pic>
        <p:nvPicPr>
          <p:cNvPr id="3" name="Picture 2">
            <a:extLst>
              <a:ext uri="{FF2B5EF4-FFF2-40B4-BE49-F238E27FC236}">
                <a16:creationId xmlns:a16="http://schemas.microsoft.com/office/drawing/2014/main" id="{C7B9D787-71B2-E547-B7DC-A302E0DDF8E2}"/>
              </a:ext>
            </a:extLst>
          </p:cNvPr>
          <p:cNvPicPr>
            <a:picLocks noChangeAspect="1"/>
          </p:cNvPicPr>
          <p:nvPr/>
        </p:nvPicPr>
        <p:blipFill>
          <a:blip r:embed="rId2"/>
          <a:stretch>
            <a:fillRect/>
          </a:stretch>
        </p:blipFill>
        <p:spPr>
          <a:xfrm rot="5400000">
            <a:off x="8554007" y="1288796"/>
            <a:ext cx="3012694" cy="4176522"/>
          </a:xfrm>
          <a:prstGeom prst="rect">
            <a:avLst/>
          </a:prstGeom>
        </p:spPr>
      </p:pic>
      <p:pic>
        <p:nvPicPr>
          <p:cNvPr id="6" name="Picture 5">
            <a:extLst>
              <a:ext uri="{FF2B5EF4-FFF2-40B4-BE49-F238E27FC236}">
                <a16:creationId xmlns:a16="http://schemas.microsoft.com/office/drawing/2014/main" id="{F52D096C-F3F5-6B40-8C85-DA3F3D63B077}"/>
              </a:ext>
            </a:extLst>
          </p:cNvPr>
          <p:cNvPicPr>
            <a:picLocks noChangeAspect="1"/>
          </p:cNvPicPr>
          <p:nvPr/>
        </p:nvPicPr>
        <p:blipFill>
          <a:blip r:embed="rId3"/>
          <a:stretch>
            <a:fillRect/>
          </a:stretch>
        </p:blipFill>
        <p:spPr>
          <a:xfrm rot="5400000">
            <a:off x="4520888" y="1312997"/>
            <a:ext cx="3012694" cy="4176522"/>
          </a:xfrm>
          <a:prstGeom prst="rect">
            <a:avLst/>
          </a:prstGeom>
        </p:spPr>
      </p:pic>
      <p:pic>
        <p:nvPicPr>
          <p:cNvPr id="8" name="Picture 7">
            <a:extLst>
              <a:ext uri="{FF2B5EF4-FFF2-40B4-BE49-F238E27FC236}">
                <a16:creationId xmlns:a16="http://schemas.microsoft.com/office/drawing/2014/main" id="{A4E95BE6-F198-9745-9040-C253C2961F4B}"/>
              </a:ext>
            </a:extLst>
          </p:cNvPr>
          <p:cNvPicPr>
            <a:picLocks noChangeAspect="1"/>
          </p:cNvPicPr>
          <p:nvPr/>
        </p:nvPicPr>
        <p:blipFill>
          <a:blip r:embed="rId4"/>
          <a:stretch>
            <a:fillRect/>
          </a:stretch>
        </p:blipFill>
        <p:spPr>
          <a:xfrm rot="5400000">
            <a:off x="581914" y="1288796"/>
            <a:ext cx="3012694" cy="4176522"/>
          </a:xfrm>
          <a:prstGeom prst="rect">
            <a:avLst/>
          </a:prstGeom>
        </p:spPr>
      </p:pic>
      <p:cxnSp>
        <p:nvCxnSpPr>
          <p:cNvPr id="15" name="Straight Connector 14">
            <a:extLst>
              <a:ext uri="{FF2B5EF4-FFF2-40B4-BE49-F238E27FC236}">
                <a16:creationId xmlns:a16="http://schemas.microsoft.com/office/drawing/2014/main" id="{D73C0EBC-6D67-3C4F-A980-7D2E110FDD81}"/>
              </a:ext>
            </a:extLst>
          </p:cNvPr>
          <p:cNvCxnSpPr>
            <a:cxnSpLocks/>
          </p:cNvCxnSpPr>
          <p:nvPr/>
        </p:nvCxnSpPr>
        <p:spPr>
          <a:xfrm>
            <a:off x="3977460" y="954350"/>
            <a:ext cx="0" cy="523213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B65749-3E80-0849-9D91-04AD8ABFCD95}"/>
              </a:ext>
            </a:extLst>
          </p:cNvPr>
          <p:cNvCxnSpPr>
            <a:cxnSpLocks/>
          </p:cNvCxnSpPr>
          <p:nvPr/>
        </p:nvCxnSpPr>
        <p:spPr>
          <a:xfrm>
            <a:off x="8001444" y="954350"/>
            <a:ext cx="0" cy="523213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04BA0A-BD7C-4740-87E3-FE99227F1C34}"/>
              </a:ext>
            </a:extLst>
          </p:cNvPr>
          <p:cNvSpPr txBox="1"/>
          <p:nvPr/>
        </p:nvSpPr>
        <p:spPr>
          <a:xfrm>
            <a:off x="9274541" y="5210725"/>
            <a:ext cx="1601497" cy="369332"/>
          </a:xfrm>
          <a:prstGeom prst="rect">
            <a:avLst/>
          </a:prstGeom>
          <a:noFill/>
        </p:spPr>
        <p:txBody>
          <a:bodyPr wrap="square" rtlCol="0">
            <a:spAutoFit/>
          </a:bodyPr>
          <a:lstStyle/>
          <a:p>
            <a:r>
              <a:rPr lang="en-US" dirty="0"/>
              <a:t>Purity ≈ 0.903 </a:t>
            </a:r>
          </a:p>
        </p:txBody>
      </p:sp>
      <p:sp>
        <p:nvSpPr>
          <p:cNvPr id="23" name="TextBox 22">
            <a:extLst>
              <a:ext uri="{FF2B5EF4-FFF2-40B4-BE49-F238E27FC236}">
                <a16:creationId xmlns:a16="http://schemas.microsoft.com/office/drawing/2014/main" id="{C6A15F71-C7B5-7940-9BD2-F8FE6EC75667}"/>
              </a:ext>
            </a:extLst>
          </p:cNvPr>
          <p:cNvSpPr txBox="1"/>
          <p:nvPr/>
        </p:nvSpPr>
        <p:spPr>
          <a:xfrm>
            <a:off x="5312858" y="5210725"/>
            <a:ext cx="1539201" cy="369332"/>
          </a:xfrm>
          <a:prstGeom prst="rect">
            <a:avLst/>
          </a:prstGeom>
          <a:noFill/>
        </p:spPr>
        <p:txBody>
          <a:bodyPr wrap="square" rtlCol="0">
            <a:spAutoFit/>
          </a:bodyPr>
          <a:lstStyle/>
          <a:p>
            <a:r>
              <a:rPr lang="en-US" dirty="0"/>
              <a:t>Purity ≈ 0.915</a:t>
            </a:r>
          </a:p>
        </p:txBody>
      </p:sp>
      <p:sp>
        <p:nvSpPr>
          <p:cNvPr id="25" name="TextBox 24">
            <a:extLst>
              <a:ext uri="{FF2B5EF4-FFF2-40B4-BE49-F238E27FC236}">
                <a16:creationId xmlns:a16="http://schemas.microsoft.com/office/drawing/2014/main" id="{BF921327-ADD8-614D-9F19-4FBC679AA777}"/>
              </a:ext>
            </a:extLst>
          </p:cNvPr>
          <p:cNvSpPr txBox="1"/>
          <p:nvPr/>
        </p:nvSpPr>
        <p:spPr>
          <a:xfrm>
            <a:off x="1301914" y="5210725"/>
            <a:ext cx="1572691" cy="369332"/>
          </a:xfrm>
          <a:prstGeom prst="rect">
            <a:avLst/>
          </a:prstGeom>
          <a:noFill/>
        </p:spPr>
        <p:txBody>
          <a:bodyPr wrap="square" rtlCol="0">
            <a:spAutoFit/>
          </a:bodyPr>
          <a:lstStyle/>
          <a:p>
            <a:r>
              <a:rPr lang="en-US" dirty="0"/>
              <a:t>Purity ≈ 0. 894</a:t>
            </a:r>
          </a:p>
        </p:txBody>
      </p:sp>
    </p:spTree>
    <p:extLst>
      <p:ext uri="{BB962C8B-B14F-4D97-AF65-F5344CB8AC3E}">
        <p14:creationId xmlns:p14="http://schemas.microsoft.com/office/powerpoint/2010/main" val="2828197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 I. Papakrivopoulos</a:t>
            </a:r>
            <a:endParaRPr lang="en-US" dirty="0"/>
          </a:p>
        </p:txBody>
      </p:sp>
      <p:pic>
        <p:nvPicPr>
          <p:cNvPr id="28" name="Picture 27">
            <a:extLst>
              <a:ext uri="{FF2B5EF4-FFF2-40B4-BE49-F238E27FC236}">
                <a16:creationId xmlns:a16="http://schemas.microsoft.com/office/drawing/2014/main" id="{4B1DDB1F-91B4-3F4E-8B0C-3D7BB65B5C4D}"/>
              </a:ext>
            </a:extLst>
          </p:cNvPr>
          <p:cNvPicPr>
            <a:picLocks noChangeAspect="1"/>
          </p:cNvPicPr>
          <p:nvPr/>
        </p:nvPicPr>
        <p:blipFill>
          <a:blip r:embed="rId2"/>
          <a:stretch>
            <a:fillRect/>
          </a:stretch>
        </p:blipFill>
        <p:spPr>
          <a:xfrm rot="5400000">
            <a:off x="566915" y="2875660"/>
            <a:ext cx="3012694" cy="4176522"/>
          </a:xfrm>
          <a:prstGeom prst="rect">
            <a:avLst/>
          </a:prstGeom>
        </p:spPr>
      </p:pic>
      <p:pic>
        <p:nvPicPr>
          <p:cNvPr id="22" name="Picture 21">
            <a:extLst>
              <a:ext uri="{FF2B5EF4-FFF2-40B4-BE49-F238E27FC236}">
                <a16:creationId xmlns:a16="http://schemas.microsoft.com/office/drawing/2014/main" id="{14FDC6E4-BCB8-4045-8C1B-C283EE8A545B}"/>
              </a:ext>
            </a:extLst>
          </p:cNvPr>
          <p:cNvPicPr>
            <a:picLocks noChangeAspect="1"/>
          </p:cNvPicPr>
          <p:nvPr/>
        </p:nvPicPr>
        <p:blipFill>
          <a:blip r:embed="rId3"/>
          <a:stretch>
            <a:fillRect/>
          </a:stretch>
        </p:blipFill>
        <p:spPr>
          <a:xfrm rot="5400000">
            <a:off x="8596490" y="2893751"/>
            <a:ext cx="3012694" cy="4176522"/>
          </a:xfrm>
          <a:prstGeom prst="rect">
            <a:avLst/>
          </a:prstGeom>
        </p:spPr>
      </p:pic>
      <p:pic>
        <p:nvPicPr>
          <p:cNvPr id="21" name="Picture 20">
            <a:extLst>
              <a:ext uri="{FF2B5EF4-FFF2-40B4-BE49-F238E27FC236}">
                <a16:creationId xmlns:a16="http://schemas.microsoft.com/office/drawing/2014/main" id="{4E927F52-ABFA-B648-8ACE-B3893B19F160}"/>
              </a:ext>
            </a:extLst>
          </p:cNvPr>
          <p:cNvPicPr>
            <a:picLocks noChangeAspect="1"/>
          </p:cNvPicPr>
          <p:nvPr/>
        </p:nvPicPr>
        <p:blipFill>
          <a:blip r:embed="rId4"/>
          <a:stretch>
            <a:fillRect/>
          </a:stretch>
        </p:blipFill>
        <p:spPr>
          <a:xfrm rot="5400000">
            <a:off x="4443762" y="2875660"/>
            <a:ext cx="3012694" cy="4176522"/>
          </a:xfrm>
          <a:prstGeom prst="rect">
            <a:avLst/>
          </a:prstGeom>
        </p:spPr>
      </p:pic>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pic>
        <p:nvPicPr>
          <p:cNvPr id="16" name="Picture 15">
            <a:extLst>
              <a:ext uri="{FF2B5EF4-FFF2-40B4-BE49-F238E27FC236}">
                <a16:creationId xmlns:a16="http://schemas.microsoft.com/office/drawing/2014/main" id="{C887C938-B892-8F42-AB48-577BD35733DE}"/>
              </a:ext>
            </a:extLst>
          </p:cNvPr>
          <p:cNvPicPr>
            <a:picLocks noChangeAspect="1"/>
          </p:cNvPicPr>
          <p:nvPr/>
        </p:nvPicPr>
        <p:blipFill>
          <a:blip r:embed="rId5"/>
          <a:stretch>
            <a:fillRect/>
          </a:stretch>
        </p:blipFill>
        <p:spPr>
          <a:xfrm rot="5400000">
            <a:off x="8597394" y="-594243"/>
            <a:ext cx="3012694" cy="4176522"/>
          </a:xfrm>
          <a:prstGeom prst="rect">
            <a:avLst/>
          </a:prstGeom>
        </p:spPr>
      </p:pic>
      <p:pic>
        <p:nvPicPr>
          <p:cNvPr id="19" name="Picture 18">
            <a:extLst>
              <a:ext uri="{FF2B5EF4-FFF2-40B4-BE49-F238E27FC236}">
                <a16:creationId xmlns:a16="http://schemas.microsoft.com/office/drawing/2014/main" id="{38A1225F-EEE2-8246-93B5-CBA9004AEEC9}"/>
              </a:ext>
            </a:extLst>
          </p:cNvPr>
          <p:cNvPicPr>
            <a:picLocks noChangeAspect="1"/>
          </p:cNvPicPr>
          <p:nvPr/>
        </p:nvPicPr>
        <p:blipFill>
          <a:blip r:embed="rId6"/>
          <a:stretch>
            <a:fillRect/>
          </a:stretch>
        </p:blipFill>
        <p:spPr>
          <a:xfrm rot="5400000">
            <a:off x="610490" y="-594242"/>
            <a:ext cx="3012694" cy="4176522"/>
          </a:xfrm>
          <a:prstGeom prst="rect">
            <a:avLst/>
          </a:prstGeom>
        </p:spPr>
      </p:pic>
      <p:pic>
        <p:nvPicPr>
          <p:cNvPr id="13" name="Picture 12">
            <a:extLst>
              <a:ext uri="{FF2B5EF4-FFF2-40B4-BE49-F238E27FC236}">
                <a16:creationId xmlns:a16="http://schemas.microsoft.com/office/drawing/2014/main" id="{38FF8B8F-F03D-6A40-A00C-A112AF2BD793}"/>
              </a:ext>
            </a:extLst>
          </p:cNvPr>
          <p:cNvPicPr>
            <a:picLocks noChangeAspect="1"/>
          </p:cNvPicPr>
          <p:nvPr/>
        </p:nvPicPr>
        <p:blipFill>
          <a:blip r:embed="rId7"/>
          <a:stretch>
            <a:fillRect/>
          </a:stretch>
        </p:blipFill>
        <p:spPr>
          <a:xfrm rot="5400000">
            <a:off x="4403458" y="-594243"/>
            <a:ext cx="3012694" cy="4176522"/>
          </a:xfrm>
          <a:prstGeom prst="rect">
            <a:avLst/>
          </a:prstGeom>
        </p:spPr>
      </p:pic>
      <p:sp>
        <p:nvSpPr>
          <p:cNvPr id="24" name="TextBox 23">
            <a:extLst>
              <a:ext uri="{FF2B5EF4-FFF2-40B4-BE49-F238E27FC236}">
                <a16:creationId xmlns:a16="http://schemas.microsoft.com/office/drawing/2014/main" id="{6467259F-D55B-834E-9B9E-F410C9440440}"/>
              </a:ext>
            </a:extLst>
          </p:cNvPr>
          <p:cNvSpPr txBox="1"/>
          <p:nvPr/>
        </p:nvSpPr>
        <p:spPr>
          <a:xfrm>
            <a:off x="1059561" y="2993020"/>
            <a:ext cx="2057400" cy="369332"/>
          </a:xfrm>
          <a:prstGeom prst="rect">
            <a:avLst/>
          </a:prstGeom>
          <a:noFill/>
        </p:spPr>
        <p:txBody>
          <a:bodyPr wrap="square" rtlCol="0">
            <a:spAutoFit/>
          </a:bodyPr>
          <a:lstStyle/>
          <a:p>
            <a:pPr algn="ctr"/>
            <a:r>
              <a:rPr lang="en-US" dirty="0">
                <a:solidFill>
                  <a:srgbClr val="0070C0"/>
                </a:solidFill>
              </a:rPr>
              <a:t>2016</a:t>
            </a:r>
          </a:p>
        </p:txBody>
      </p:sp>
      <p:sp>
        <p:nvSpPr>
          <p:cNvPr id="25" name="TextBox 24">
            <a:extLst>
              <a:ext uri="{FF2B5EF4-FFF2-40B4-BE49-F238E27FC236}">
                <a16:creationId xmlns:a16="http://schemas.microsoft.com/office/drawing/2014/main" id="{DE28F087-3562-8B49-AF03-25095E9C5C74}"/>
              </a:ext>
            </a:extLst>
          </p:cNvPr>
          <p:cNvSpPr txBox="1"/>
          <p:nvPr/>
        </p:nvSpPr>
        <p:spPr>
          <a:xfrm>
            <a:off x="5066849" y="2993020"/>
            <a:ext cx="2057400" cy="369332"/>
          </a:xfrm>
          <a:prstGeom prst="rect">
            <a:avLst/>
          </a:prstGeom>
          <a:noFill/>
        </p:spPr>
        <p:txBody>
          <a:bodyPr wrap="square" rtlCol="0">
            <a:spAutoFit/>
          </a:bodyPr>
          <a:lstStyle/>
          <a:p>
            <a:pPr algn="ctr"/>
            <a:r>
              <a:rPr lang="en-US" dirty="0">
                <a:solidFill>
                  <a:srgbClr val="FF0000"/>
                </a:solidFill>
              </a:rPr>
              <a:t>2017</a:t>
            </a:r>
          </a:p>
        </p:txBody>
      </p:sp>
      <p:sp>
        <p:nvSpPr>
          <p:cNvPr id="26" name="TextBox 25">
            <a:extLst>
              <a:ext uri="{FF2B5EF4-FFF2-40B4-BE49-F238E27FC236}">
                <a16:creationId xmlns:a16="http://schemas.microsoft.com/office/drawing/2014/main" id="{D81097FE-8411-3A41-813A-135B44833012}"/>
              </a:ext>
            </a:extLst>
          </p:cNvPr>
          <p:cNvSpPr txBox="1"/>
          <p:nvPr/>
        </p:nvSpPr>
        <p:spPr>
          <a:xfrm>
            <a:off x="9070037" y="2988231"/>
            <a:ext cx="2057400" cy="369332"/>
          </a:xfrm>
          <a:prstGeom prst="rect">
            <a:avLst/>
          </a:prstGeom>
          <a:noFill/>
        </p:spPr>
        <p:txBody>
          <a:bodyPr wrap="square" rtlCol="0">
            <a:spAutoFit/>
          </a:bodyPr>
          <a:lstStyle/>
          <a:p>
            <a:pPr algn="ctr"/>
            <a:r>
              <a:rPr lang="en-US" dirty="0">
                <a:solidFill>
                  <a:srgbClr val="00B050"/>
                </a:solidFill>
              </a:rPr>
              <a:t>2018</a:t>
            </a:r>
          </a:p>
        </p:txBody>
      </p:sp>
    </p:spTree>
    <p:extLst>
      <p:ext uri="{BB962C8B-B14F-4D97-AF65-F5344CB8AC3E}">
        <p14:creationId xmlns:p14="http://schemas.microsoft.com/office/powerpoint/2010/main" val="3678188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6542" y="1379375"/>
            <a:ext cx="1166673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The discriminator is a BDT trained individually for 2016, 2017 and 2018 </a:t>
            </a:r>
          </a:p>
          <a:p>
            <a:pPr marL="742950" lvl="1" indent="-285750">
              <a:buFont typeface="Arial" panose="020B0604020202020204" pitchFamily="34" charset="0"/>
              <a:buChar char="•"/>
            </a:pPr>
            <a:r>
              <a:rPr lang="en-US" dirty="0"/>
              <a:t>Input variables:</a:t>
            </a:r>
          </a:p>
          <a:p>
            <a:pPr marL="1200150" lvl="2" indent="-285750">
              <a:buFont typeface="Arial" panose="020B0604020202020204" pitchFamily="34" charset="0"/>
              <a:buChar char="•"/>
            </a:pPr>
            <a:r>
              <a:rPr lang="en-US" dirty="0" err="1"/>
              <a:t>jetTau</a:t>
            </a:r>
            <a:r>
              <a:rPr lang="en-US" dirty="0"/>
              <a:t> (3,2,1), </a:t>
            </a:r>
          </a:p>
          <a:p>
            <a:pPr marL="1200150" lvl="2" indent="-285750">
              <a:buFont typeface="Arial" panose="020B0604020202020204" pitchFamily="34" charset="0"/>
              <a:buChar char="•"/>
            </a:pPr>
            <a:r>
              <a:rPr lang="en-US" dirty="0" err="1"/>
              <a:t>Subjet</a:t>
            </a:r>
            <a:r>
              <a:rPr lang="en-US" dirty="0"/>
              <a:t> mass</a:t>
            </a:r>
          </a:p>
          <a:p>
            <a:pPr marL="1200150" lvl="2" indent="-285750">
              <a:buFont typeface="Arial" panose="020B0604020202020204" pitchFamily="34" charset="0"/>
              <a:buChar char="•"/>
            </a:pPr>
            <a:r>
              <a:rPr lang="en-US" dirty="0"/>
              <a:t>Energy Correlation functions </a:t>
            </a:r>
          </a:p>
          <a:p>
            <a:pPr marL="1200150" lvl="2" indent="-285750">
              <a:buFont typeface="Arial" panose="020B0604020202020204" pitchFamily="34" charset="0"/>
              <a:buChar char="•"/>
            </a:pPr>
            <a:r>
              <a:rPr lang="en-US" dirty="0" err="1"/>
              <a:t>JetPt</a:t>
            </a:r>
            <a:r>
              <a:rPr lang="en-US" dirty="0"/>
              <a:t> over Sum Pt: fraction of the jet Pt over the </a:t>
            </a:r>
            <a:r>
              <a:rPr lang="en-US" dirty="0" err="1"/>
              <a:t>pt</a:t>
            </a:r>
            <a:r>
              <a:rPr lang="en-US" dirty="0"/>
              <a:t> sum of all jets in the event</a:t>
            </a:r>
          </a:p>
          <a:p>
            <a:pPr marL="742950" lvl="1" indent="-285750">
              <a:buFont typeface="Arial" panose="020B0604020202020204" pitchFamily="34" charset="0"/>
              <a:buChar char="•"/>
            </a:pPr>
            <a:r>
              <a:rPr lang="en-US" dirty="0"/>
              <a:t>BDT Output consistency for the 3 years</a:t>
            </a:r>
          </a:p>
          <a:p>
            <a:pPr marL="742950" lvl="1" indent="-285750">
              <a:buFont typeface="Arial" panose="020B0604020202020204" pitchFamily="34" charset="0"/>
              <a:buChar char="•"/>
            </a:pPr>
            <a:r>
              <a:rPr lang="en-US" dirty="0"/>
              <a:t>Calculation of Efficiency and acceptance for each year </a:t>
            </a:r>
          </a:p>
          <a:p>
            <a:pPr marL="1200150" lvl="2" indent="-285750">
              <a:buFont typeface="Arial" panose="020B0604020202020204" pitchFamily="34" charset="0"/>
              <a:buChar char="•"/>
            </a:pPr>
            <a:r>
              <a:rPr lang="en-US" dirty="0"/>
              <a:t>We choose the WP’s for each year so that the leading jet </a:t>
            </a:r>
            <a:r>
              <a:rPr lang="en-US" dirty="0" err="1"/>
              <a:t>p</a:t>
            </a:r>
            <a:r>
              <a:rPr lang="en-US" baseline="-25000" dirty="0" err="1"/>
              <a:t>T</a:t>
            </a:r>
            <a:r>
              <a:rPr lang="en-US" dirty="0"/>
              <a:t> efficiency is similar for all years</a:t>
            </a:r>
          </a:p>
          <a:p>
            <a:pPr lvl="2"/>
            <a:endParaRPr lang="en-US" dirty="0"/>
          </a:p>
          <a:p>
            <a:endParaRPr lang="en-US" dirty="0"/>
          </a:p>
          <a:p>
            <a:pPr marL="1200150" lvl="2" indent="-285750">
              <a:buFont typeface="Arial" panose="020B0604020202020204" pitchFamily="34" charset="0"/>
              <a:buChar char="•"/>
            </a:pPr>
            <a:endParaRPr lang="en-GB" dirty="0"/>
          </a:p>
        </p:txBody>
      </p:sp>
      <p:sp>
        <p:nvSpPr>
          <p:cNvPr id="8" name="Footer Placeholder 7">
            <a:extLst>
              <a:ext uri="{FF2B5EF4-FFF2-40B4-BE49-F238E27FC236}">
                <a16:creationId xmlns:a16="http://schemas.microsoft.com/office/drawing/2014/main" id="{58F4A7AD-1479-144F-B8C1-94F9FB28A300}"/>
              </a:ext>
            </a:extLst>
          </p:cNvPr>
          <p:cNvSpPr>
            <a:spLocks noGrp="1"/>
          </p:cNvSpPr>
          <p:nvPr>
            <p:ph type="ftr" sz="quarter" idx="11"/>
          </p:nvPr>
        </p:nvSpPr>
        <p:spPr/>
        <p:txBody>
          <a:bodyPr/>
          <a:lstStyle/>
          <a:p>
            <a:r>
              <a:rPr lang="fi-FI"/>
              <a:t>NTUA G. Bakas, I. Papakrivopoulos</a:t>
            </a:r>
            <a:endParaRPr lang="en-US" dirty="0"/>
          </a:p>
        </p:txBody>
      </p:sp>
      <p:sp>
        <p:nvSpPr>
          <p:cNvPr id="10" name="Title 4"/>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dirty="0"/>
              <a:t>Overview Discriminator, Efficiency and Acceptance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18E1B0-B553-604E-8B9C-EBAE78549A8F}"/>
                  </a:ext>
                </a:extLst>
              </p:cNvPr>
              <p:cNvSpPr txBox="1"/>
              <p:nvPr/>
            </p:nvSpPr>
            <p:spPr>
              <a:xfrm>
                <a:off x="2641395" y="4004076"/>
                <a:ext cx="7117025" cy="2098651"/>
              </a:xfrm>
              <a:prstGeom prst="rect">
                <a:avLst/>
              </a:prstGeom>
              <a:noFill/>
            </p:spPr>
            <p:txBody>
              <a:bodyPr wrap="square" rtlCol="0">
                <a:spAutoFit/>
              </a:bodyPr>
              <a:lstStyle/>
              <a:p>
                <a:endParaRPr lang="en-US" sz="1600" dirty="0"/>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𝐸𝑓𝑓𝑖𝑐𝑖𝑒𝑛𝑐𝑦</m:t>
                      </m:r>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m:t>
                          </m:r>
                          <m:r>
                            <a:rPr lang="en-US" sz="1600" b="0" i="1" smtClean="0">
                              <a:latin typeface="Cambria Math" panose="02040503050406030204" pitchFamily="18" charset="0"/>
                            </a:rPr>
                            <m:t>𝑒𝑣𝑒𝑛𝑡𝑠</m:t>
                          </m:r>
                          <m:r>
                            <a:rPr lang="en-US" sz="1600" b="0" i="1" smtClean="0">
                              <a:latin typeface="Cambria Math" panose="02040503050406030204" pitchFamily="18" charset="0"/>
                            </a:rPr>
                            <m:t> </m:t>
                          </m:r>
                          <m:r>
                            <a:rPr lang="en-US" sz="1600" b="0" i="1" smtClean="0">
                              <a:latin typeface="Cambria Math" panose="02040503050406030204" pitchFamily="18" charset="0"/>
                            </a:rPr>
                            <m:t>𝑝𝑎𝑠𝑠𝑖𝑛𝑔</m:t>
                          </m:r>
                          <m:r>
                            <a:rPr lang="en-US" sz="1600" b="0" i="1" smtClean="0">
                              <a:latin typeface="Cambria Math" panose="02040503050406030204" pitchFamily="18" charset="0"/>
                            </a:rPr>
                            <m:t> </m:t>
                          </m:r>
                          <m:r>
                            <a:rPr lang="en-US" sz="1600" b="0" i="1" smtClean="0">
                              <a:latin typeface="Cambria Math" panose="02040503050406030204" pitchFamily="18" charset="0"/>
                            </a:rPr>
                            <m:t>𝑟𝑒𝑐𝑜</m:t>
                          </m:r>
                          <m:r>
                            <a:rPr lang="en-US" sz="1600" b="0" i="1" smtClean="0">
                              <a:latin typeface="Cambria Math" panose="02040503050406030204" pitchFamily="18" charset="0"/>
                            </a:rPr>
                            <m:t> </m:t>
                          </m:r>
                          <m:r>
                            <a:rPr lang="en-US" sz="1600" b="0" i="1" smtClean="0">
                              <a:latin typeface="Cambria Math" panose="02040503050406030204" pitchFamily="18" charset="0"/>
                            </a:rPr>
                            <m:t>𝑎𝑛𝑑</m:t>
                          </m:r>
                          <m:r>
                            <a:rPr lang="en-US" sz="1600" b="0" i="1" smtClean="0">
                              <a:latin typeface="Cambria Math" panose="02040503050406030204" pitchFamily="18" charset="0"/>
                            </a:rPr>
                            <m:t> </m:t>
                          </m:r>
                          <m:r>
                            <a:rPr lang="en-US" sz="1600" b="0" i="1" smtClean="0">
                              <a:latin typeface="Cambria Math" panose="02040503050406030204" pitchFamily="18" charset="0"/>
                            </a:rPr>
                            <m:t>𝑝𝑎𝑟𝑡𝑜𝑛</m:t>
                          </m:r>
                          <m:r>
                            <a:rPr lang="en-US" sz="1600" b="0" i="1" smtClean="0">
                              <a:latin typeface="Cambria Math" panose="02040503050406030204" pitchFamily="18" charset="0"/>
                            </a:rPr>
                            <m:t> </m:t>
                          </m:r>
                          <m:r>
                            <a:rPr lang="en-US" sz="1600" b="0" i="1" smtClean="0">
                              <a:latin typeface="Cambria Math" panose="02040503050406030204" pitchFamily="18" charset="0"/>
                            </a:rPr>
                            <m:t>𝑠𝑒𝑙𝑒𝑐𝑡𝑖𝑜𝑛</m:t>
                          </m:r>
                        </m:num>
                        <m:den>
                          <m:r>
                            <a:rPr lang="en-US" sz="1600" b="0" i="1" smtClean="0">
                              <a:latin typeface="Cambria Math" panose="02040503050406030204" pitchFamily="18" charset="0"/>
                            </a:rPr>
                            <m:t>#</m:t>
                          </m:r>
                          <m:r>
                            <a:rPr lang="en-US" sz="1600" b="0" i="1" smtClean="0">
                              <a:latin typeface="Cambria Math" panose="02040503050406030204" pitchFamily="18" charset="0"/>
                            </a:rPr>
                            <m:t>𝑒𝑣𝑒𝑛𝑡𝑠</m:t>
                          </m:r>
                          <m:r>
                            <a:rPr lang="en-US" sz="1600" b="0" i="1" smtClean="0">
                              <a:latin typeface="Cambria Math" panose="02040503050406030204" pitchFamily="18" charset="0"/>
                            </a:rPr>
                            <m:t> </m:t>
                          </m:r>
                          <m:r>
                            <a:rPr lang="en-US" sz="1600" b="0" i="1" smtClean="0">
                              <a:latin typeface="Cambria Math" panose="02040503050406030204" pitchFamily="18" charset="0"/>
                            </a:rPr>
                            <m:t>𝑝𝑎𝑠𝑠𝑖𝑛𝑔</m:t>
                          </m:r>
                          <m:r>
                            <a:rPr lang="en-US" sz="1600" b="0" i="1" smtClean="0">
                              <a:latin typeface="Cambria Math" panose="02040503050406030204" pitchFamily="18" charset="0"/>
                            </a:rPr>
                            <m:t> </m:t>
                          </m:r>
                          <m:r>
                            <a:rPr lang="en-US" sz="1600" b="0" i="1" smtClean="0">
                              <a:latin typeface="Cambria Math" panose="02040503050406030204" pitchFamily="18" charset="0"/>
                            </a:rPr>
                            <m:t>𝑝𝑎𝑟𝑡𝑜𝑛</m:t>
                          </m:r>
                          <m:r>
                            <a:rPr lang="en-US" sz="1600" b="0" i="1" smtClean="0">
                              <a:latin typeface="Cambria Math" panose="02040503050406030204" pitchFamily="18" charset="0"/>
                            </a:rPr>
                            <m:t> </m:t>
                          </m:r>
                          <m:r>
                            <a:rPr lang="en-US" sz="1600" b="0" i="1" smtClean="0">
                              <a:latin typeface="Cambria Math" panose="02040503050406030204" pitchFamily="18" charset="0"/>
                            </a:rPr>
                            <m:t>𝑠𝑒𝑙</m:t>
                          </m:r>
                          <m:r>
                            <a:rPr lang="en-US" sz="1600" b="0" i="1" smtClean="0">
                              <a:latin typeface="Cambria Math" panose="02040503050406030204" pitchFamily="18" charset="0"/>
                            </a:rPr>
                            <m:t>. </m:t>
                          </m:r>
                          <m:r>
                            <a:rPr lang="en-US" sz="1600" b="0" i="1" smtClean="0">
                              <a:latin typeface="Cambria Math" panose="02040503050406030204" pitchFamily="18" charset="0"/>
                            </a:rPr>
                            <m:t>𝑓𝑟𝑜𝑚</m:t>
                          </m:r>
                          <m:r>
                            <a:rPr lang="en-US" sz="1600" b="0" i="1" smtClean="0">
                              <a:latin typeface="Cambria Math" panose="02040503050406030204" pitchFamily="18" charset="0"/>
                            </a:rPr>
                            <m:t> </m:t>
                          </m:r>
                          <m:r>
                            <a:rPr lang="en-US" sz="1600" b="0" i="1" smtClean="0">
                              <a:latin typeface="Cambria Math" panose="02040503050406030204" pitchFamily="18" charset="0"/>
                            </a:rPr>
                            <m:t>𝐸𝑣𝑒𝑛𝑡𝐶𝑜𝑢𝑛𝑡𝑒𝑟</m:t>
                          </m:r>
                        </m:den>
                      </m:f>
                      <m:r>
                        <a:rPr lang="en-US" sz="1600" b="0" i="1" smtClean="0">
                          <a:latin typeface="Cambria Math" panose="02040503050406030204" pitchFamily="18" charset="0"/>
                        </a:rPr>
                        <m:t> </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𝑣𝑠</m:t>
                          </m:r>
                          <m:r>
                            <a:rPr lang="en-US" sz="1600" b="0" i="1" smtClean="0">
                              <a:latin typeface="Cambria Math" panose="02040503050406030204" pitchFamily="18" charset="0"/>
                            </a:rPr>
                            <m:t> </m:t>
                          </m:r>
                          <m:r>
                            <a:rPr lang="en-US" sz="1600" b="0" i="1" smtClean="0">
                              <a:latin typeface="Cambria Math" panose="02040503050406030204" pitchFamily="18" charset="0"/>
                            </a:rPr>
                            <m:t>𝑃𝑎𝑟𝑡𝑜𝑛</m:t>
                          </m:r>
                        </m:e>
                      </m:d>
                    </m:oMath>
                  </m:oMathPara>
                </a14:m>
                <a:endParaRPr lang="en-US" sz="1600" b="0" dirty="0"/>
              </a:p>
              <a:p>
                <a:endParaRPr lang="en-US" sz="1600" b="0" dirty="0"/>
              </a:p>
              <a:p>
                <a:endParaRPr lang="en-US" sz="1600" b="0" dirty="0"/>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𝐴𝑐𝑐𝑒𝑝𝑡𝑎𝑛𝑐𝑒</m:t>
                      </m:r>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𝑒𝑣𝑒𝑛𝑡𝑠</m:t>
                          </m:r>
                          <m:r>
                            <a:rPr lang="en-US" sz="1600" i="1">
                              <a:latin typeface="Cambria Math" panose="02040503050406030204" pitchFamily="18" charset="0"/>
                            </a:rPr>
                            <m:t> </m:t>
                          </m:r>
                          <m:r>
                            <a:rPr lang="en-US" sz="1600" i="1">
                              <a:latin typeface="Cambria Math" panose="02040503050406030204" pitchFamily="18" charset="0"/>
                            </a:rPr>
                            <m:t>𝑝𝑎𝑠𝑠𝑖𝑛𝑔</m:t>
                          </m:r>
                          <m:r>
                            <a:rPr lang="en-US" sz="1600" i="1">
                              <a:latin typeface="Cambria Math" panose="02040503050406030204" pitchFamily="18" charset="0"/>
                            </a:rPr>
                            <m:t> </m:t>
                          </m:r>
                          <m:r>
                            <a:rPr lang="en-US" sz="1600" i="1">
                              <a:latin typeface="Cambria Math" panose="02040503050406030204" pitchFamily="18" charset="0"/>
                            </a:rPr>
                            <m:t>𝑟𝑒𝑐𝑜</m:t>
                          </m:r>
                          <m:r>
                            <a:rPr lang="en-US" sz="1600" i="1">
                              <a:latin typeface="Cambria Math" panose="02040503050406030204" pitchFamily="18" charset="0"/>
                            </a:rPr>
                            <m:t> </m:t>
                          </m:r>
                          <m:r>
                            <a:rPr lang="en-US" sz="1600" i="1">
                              <a:latin typeface="Cambria Math" panose="02040503050406030204" pitchFamily="18" charset="0"/>
                            </a:rPr>
                            <m:t>𝑎𝑛𝑑</m:t>
                          </m:r>
                          <m:r>
                            <a:rPr lang="en-US" sz="1600" i="1">
                              <a:latin typeface="Cambria Math" panose="02040503050406030204" pitchFamily="18" charset="0"/>
                            </a:rPr>
                            <m:t> </m:t>
                          </m:r>
                          <m:r>
                            <a:rPr lang="en-US" sz="1600" i="1">
                              <a:latin typeface="Cambria Math" panose="02040503050406030204" pitchFamily="18" charset="0"/>
                            </a:rPr>
                            <m:t>𝑝𝑎𝑟𝑡𝑜𝑛</m:t>
                          </m:r>
                          <m:r>
                            <a:rPr lang="en-US" sz="1600" i="1">
                              <a:latin typeface="Cambria Math" panose="02040503050406030204" pitchFamily="18" charset="0"/>
                            </a:rPr>
                            <m:t> </m:t>
                          </m:r>
                          <m:r>
                            <a:rPr lang="en-US" sz="1600" b="0" i="1" smtClean="0">
                              <a:latin typeface="Cambria Math" panose="02040503050406030204" pitchFamily="18" charset="0"/>
                            </a:rPr>
                            <m:t>𝑠𝑒𝑙𝑒𝑐𝑡𝑖𝑜𝑛</m:t>
                          </m:r>
                        </m:num>
                        <m:den>
                          <m:r>
                            <a:rPr lang="en-US" sz="1600" i="1">
                              <a:latin typeface="Cambria Math" panose="02040503050406030204" pitchFamily="18" charset="0"/>
                            </a:rPr>
                            <m:t>#</m:t>
                          </m:r>
                          <m:r>
                            <a:rPr lang="en-US" sz="1600" i="1">
                              <a:latin typeface="Cambria Math" panose="02040503050406030204" pitchFamily="18" charset="0"/>
                            </a:rPr>
                            <m:t>𝑒𝑣𝑒𝑛𝑡𝑠𝑖𝑛𝑔</m:t>
                          </m:r>
                          <m:r>
                            <a:rPr lang="en-US" sz="1600" i="1">
                              <a:latin typeface="Cambria Math" panose="02040503050406030204" pitchFamily="18" charset="0"/>
                            </a:rPr>
                            <m:t> </m:t>
                          </m:r>
                          <m:r>
                            <a:rPr lang="en-US" sz="1600" i="1">
                              <a:latin typeface="Cambria Math" panose="02040503050406030204" pitchFamily="18" charset="0"/>
                            </a:rPr>
                            <m:t>𝑝𝑎𝑠𝑠</m:t>
                          </m:r>
                          <m:r>
                            <a:rPr lang="en-US" sz="1600" i="1">
                              <a:latin typeface="Cambria Math" panose="02040503050406030204" pitchFamily="18" charset="0"/>
                            </a:rPr>
                            <m:t> </m:t>
                          </m:r>
                          <m:r>
                            <a:rPr lang="en-US" sz="1600" i="1">
                              <a:latin typeface="Cambria Math" panose="02040503050406030204" pitchFamily="18" charset="0"/>
                            </a:rPr>
                            <m:t>𝑟𝑒𝑐𝑜</m:t>
                          </m:r>
                          <m:r>
                            <a:rPr lang="en-US" sz="1600" i="1">
                              <a:latin typeface="Cambria Math" panose="02040503050406030204" pitchFamily="18" charset="0"/>
                            </a:rPr>
                            <m:t> </m:t>
                          </m:r>
                          <m:r>
                            <a:rPr lang="en-US" sz="1600" b="0" i="1" smtClean="0">
                              <a:latin typeface="Cambria Math" panose="02040503050406030204" pitchFamily="18" charset="0"/>
                            </a:rPr>
                            <m:t>𝑠𝑒𝑙𝑒𝑐𝑡𝑖𝑜𝑛</m:t>
                          </m:r>
                          <m:r>
                            <a:rPr lang="en-US" sz="1600" i="1">
                              <a:latin typeface="Cambria Math" panose="02040503050406030204" pitchFamily="18" charset="0"/>
                            </a:rPr>
                            <m:t> </m:t>
                          </m:r>
                        </m:den>
                      </m:f>
                      <m:r>
                        <a:rPr lang="en-US" sz="1600" b="0" i="1" smtClean="0">
                          <a:latin typeface="Cambria Math" panose="02040503050406030204" pitchFamily="18" charset="0"/>
                        </a:rPr>
                        <m:t>(</m:t>
                      </m:r>
                      <m:r>
                        <a:rPr lang="en-US" sz="1600" b="0" i="1" smtClean="0">
                          <a:latin typeface="Cambria Math" panose="02040503050406030204" pitchFamily="18" charset="0"/>
                        </a:rPr>
                        <m:t>𝑣𝑠</m:t>
                      </m:r>
                      <m:r>
                        <a:rPr lang="en-US" sz="1600" b="0" i="1" smtClean="0">
                          <a:latin typeface="Cambria Math" panose="02040503050406030204" pitchFamily="18" charset="0"/>
                        </a:rPr>
                        <m:t> </m:t>
                      </m:r>
                      <m:r>
                        <a:rPr lang="en-US" sz="1600" b="0" i="1" smtClean="0">
                          <a:latin typeface="Cambria Math" panose="02040503050406030204" pitchFamily="18" charset="0"/>
                        </a:rPr>
                        <m:t>𝑅𝑒𝑐𝑜</m:t>
                      </m:r>
                      <m:r>
                        <a:rPr lang="en-US" sz="1600" b="0" i="1" smtClean="0">
                          <a:latin typeface="Cambria Math" panose="02040503050406030204" pitchFamily="18" charset="0"/>
                        </a:rPr>
                        <m:t>)</m:t>
                      </m:r>
                    </m:oMath>
                  </m:oMathPara>
                </a14:m>
                <a:endParaRPr lang="en-GB" sz="1600" dirty="0"/>
              </a:p>
              <a:p>
                <a:endParaRPr lang="en-GB" sz="1600" dirty="0"/>
              </a:p>
            </p:txBody>
          </p:sp>
        </mc:Choice>
        <mc:Fallback xmlns="">
          <p:sp>
            <p:nvSpPr>
              <p:cNvPr id="9" name="TextBox 8">
                <a:extLst>
                  <a:ext uri="{FF2B5EF4-FFF2-40B4-BE49-F238E27FC236}">
                    <a16:creationId xmlns:a16="http://schemas.microsoft.com/office/drawing/2014/main" id="{1E18E1B0-B553-604E-8B9C-EBAE78549A8F}"/>
                  </a:ext>
                </a:extLst>
              </p:cNvPr>
              <p:cNvSpPr txBox="1">
                <a:spLocks noRot="1" noChangeAspect="1" noMove="1" noResize="1" noEditPoints="1" noAdjustHandles="1" noChangeArrowheads="1" noChangeShapeType="1" noTextEdit="1"/>
              </p:cNvSpPr>
              <p:nvPr/>
            </p:nvSpPr>
            <p:spPr>
              <a:xfrm>
                <a:off x="2641395" y="4004076"/>
                <a:ext cx="7117025" cy="209865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1592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6E025FA-8F47-F544-BF09-77A6BC278AD0}"/>
              </a:ext>
            </a:extLst>
          </p:cNvPr>
          <p:cNvPicPr>
            <a:picLocks noChangeAspect="1"/>
          </p:cNvPicPr>
          <p:nvPr/>
        </p:nvPicPr>
        <p:blipFill>
          <a:blip r:embed="rId2"/>
          <a:stretch>
            <a:fillRect/>
          </a:stretch>
        </p:blipFill>
        <p:spPr>
          <a:xfrm rot="5400000">
            <a:off x="663583" y="-59862"/>
            <a:ext cx="2775499" cy="3931497"/>
          </a:xfrm>
          <a:prstGeom prst="rect">
            <a:avLst/>
          </a:prstGeom>
        </p:spPr>
      </p:pic>
      <p:pic>
        <p:nvPicPr>
          <p:cNvPr id="31" name="Picture 30">
            <a:extLst>
              <a:ext uri="{FF2B5EF4-FFF2-40B4-BE49-F238E27FC236}">
                <a16:creationId xmlns:a16="http://schemas.microsoft.com/office/drawing/2014/main" id="{A67F9092-26F9-3547-AA2D-2706F7C0205D}"/>
              </a:ext>
            </a:extLst>
          </p:cNvPr>
          <p:cNvPicPr>
            <a:picLocks noChangeAspect="1"/>
          </p:cNvPicPr>
          <p:nvPr/>
        </p:nvPicPr>
        <p:blipFill>
          <a:blip r:embed="rId3"/>
          <a:stretch>
            <a:fillRect/>
          </a:stretch>
        </p:blipFill>
        <p:spPr>
          <a:xfrm rot="5400000">
            <a:off x="4737613" y="-59859"/>
            <a:ext cx="2775497" cy="3931493"/>
          </a:xfrm>
          <a:prstGeom prst="rect">
            <a:avLst/>
          </a:prstGeom>
        </p:spPr>
      </p:pic>
      <p:pic>
        <p:nvPicPr>
          <p:cNvPr id="35" name="Picture 34">
            <a:extLst>
              <a:ext uri="{FF2B5EF4-FFF2-40B4-BE49-F238E27FC236}">
                <a16:creationId xmlns:a16="http://schemas.microsoft.com/office/drawing/2014/main" id="{8DBB480B-F140-EE4C-BA27-FF5D22F35B29}"/>
              </a:ext>
            </a:extLst>
          </p:cNvPr>
          <p:cNvPicPr>
            <a:picLocks noChangeAspect="1"/>
          </p:cNvPicPr>
          <p:nvPr/>
        </p:nvPicPr>
        <p:blipFill>
          <a:blip r:embed="rId4"/>
          <a:stretch>
            <a:fillRect/>
          </a:stretch>
        </p:blipFill>
        <p:spPr>
          <a:xfrm rot="5400000">
            <a:off x="8789904" y="-75250"/>
            <a:ext cx="2778916" cy="3936337"/>
          </a:xfrm>
          <a:prstGeom prst="rect">
            <a:avLst/>
          </a:prstGeom>
        </p:spPr>
      </p:pic>
      <p:pic>
        <p:nvPicPr>
          <p:cNvPr id="41" name="Picture 40">
            <a:extLst>
              <a:ext uri="{FF2B5EF4-FFF2-40B4-BE49-F238E27FC236}">
                <a16:creationId xmlns:a16="http://schemas.microsoft.com/office/drawing/2014/main" id="{D9ECA560-5FE1-6F49-B65E-1BC8447A41D3}"/>
              </a:ext>
            </a:extLst>
          </p:cNvPr>
          <p:cNvPicPr>
            <a:picLocks noChangeAspect="1"/>
          </p:cNvPicPr>
          <p:nvPr/>
        </p:nvPicPr>
        <p:blipFill>
          <a:blip r:embed="rId5"/>
          <a:stretch>
            <a:fillRect/>
          </a:stretch>
        </p:blipFill>
        <p:spPr>
          <a:xfrm rot="5400000">
            <a:off x="619060" y="2886867"/>
            <a:ext cx="2778918" cy="3936338"/>
          </a:xfrm>
          <a:prstGeom prst="rect">
            <a:avLst/>
          </a:prstGeom>
        </p:spPr>
      </p:pic>
      <p:pic>
        <p:nvPicPr>
          <p:cNvPr id="33" name="Picture 32">
            <a:extLst>
              <a:ext uri="{FF2B5EF4-FFF2-40B4-BE49-F238E27FC236}">
                <a16:creationId xmlns:a16="http://schemas.microsoft.com/office/drawing/2014/main" id="{CB812B34-8B7B-6A45-9113-6375B8F2EDC2}"/>
              </a:ext>
            </a:extLst>
          </p:cNvPr>
          <p:cNvPicPr>
            <a:picLocks noChangeAspect="1"/>
          </p:cNvPicPr>
          <p:nvPr/>
        </p:nvPicPr>
        <p:blipFill>
          <a:blip r:embed="rId6"/>
          <a:stretch>
            <a:fillRect/>
          </a:stretch>
        </p:blipFill>
        <p:spPr>
          <a:xfrm rot="5400000">
            <a:off x="4711670" y="2886871"/>
            <a:ext cx="2778916" cy="3936335"/>
          </a:xfrm>
          <a:prstGeom prst="rect">
            <a:avLst/>
          </a:prstGeom>
        </p:spPr>
      </p:pic>
      <p:pic>
        <p:nvPicPr>
          <p:cNvPr id="37" name="Picture 36">
            <a:extLst>
              <a:ext uri="{FF2B5EF4-FFF2-40B4-BE49-F238E27FC236}">
                <a16:creationId xmlns:a16="http://schemas.microsoft.com/office/drawing/2014/main" id="{D7DDB8C3-D3A2-DE4B-9C0C-89158AB06336}"/>
              </a:ext>
            </a:extLst>
          </p:cNvPr>
          <p:cNvPicPr>
            <a:picLocks noChangeAspect="1"/>
          </p:cNvPicPr>
          <p:nvPr/>
        </p:nvPicPr>
        <p:blipFill>
          <a:blip r:embed="rId7"/>
          <a:stretch>
            <a:fillRect/>
          </a:stretch>
        </p:blipFill>
        <p:spPr>
          <a:xfrm rot="5400000">
            <a:off x="8804273" y="2886868"/>
            <a:ext cx="2778917" cy="3936337"/>
          </a:xfrm>
          <a:prstGeom prst="rect">
            <a:avLst/>
          </a:prstGeom>
        </p:spPr>
      </p:pic>
      <p:sp>
        <p:nvSpPr>
          <p:cNvPr id="64" name="TextBox 63">
            <a:extLst>
              <a:ext uri="{FF2B5EF4-FFF2-40B4-BE49-F238E27FC236}">
                <a16:creationId xmlns:a16="http://schemas.microsoft.com/office/drawing/2014/main" id="{086CE615-9889-2448-9447-3C810BA811A5}"/>
              </a:ext>
            </a:extLst>
          </p:cNvPr>
          <p:cNvSpPr txBox="1"/>
          <p:nvPr/>
        </p:nvSpPr>
        <p:spPr>
          <a:xfrm>
            <a:off x="328613"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2016</a:t>
            </a:r>
          </a:p>
        </p:txBody>
      </p:sp>
    </p:spTree>
    <p:extLst>
      <p:ext uri="{BB962C8B-B14F-4D97-AF65-F5344CB8AC3E}">
        <p14:creationId xmlns:p14="http://schemas.microsoft.com/office/powerpoint/2010/main" val="501469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a:extLst>
              <a:ext uri="{FF2B5EF4-FFF2-40B4-BE49-F238E27FC236}">
                <a16:creationId xmlns:a16="http://schemas.microsoft.com/office/drawing/2014/main" id="{086CE615-9889-2448-9447-3C810BA811A5}"/>
              </a:ext>
            </a:extLst>
          </p:cNvPr>
          <p:cNvSpPr txBox="1"/>
          <p:nvPr/>
        </p:nvSpPr>
        <p:spPr>
          <a:xfrm>
            <a:off x="328613"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2016</a:t>
            </a:r>
          </a:p>
        </p:txBody>
      </p:sp>
      <p:pic>
        <p:nvPicPr>
          <p:cNvPr id="3" name="Picture 2">
            <a:extLst>
              <a:ext uri="{FF2B5EF4-FFF2-40B4-BE49-F238E27FC236}">
                <a16:creationId xmlns:a16="http://schemas.microsoft.com/office/drawing/2014/main" id="{A8176EF9-8283-F34C-89B5-981FA4043409}"/>
              </a:ext>
            </a:extLst>
          </p:cNvPr>
          <p:cNvPicPr>
            <a:picLocks noChangeAspect="1"/>
          </p:cNvPicPr>
          <p:nvPr/>
        </p:nvPicPr>
        <p:blipFill>
          <a:blip r:embed="rId2"/>
          <a:stretch>
            <a:fillRect/>
          </a:stretch>
        </p:blipFill>
        <p:spPr>
          <a:xfrm rot="5400000">
            <a:off x="4859684" y="3021364"/>
            <a:ext cx="2752979" cy="3816477"/>
          </a:xfrm>
          <a:prstGeom prst="rect">
            <a:avLst/>
          </a:prstGeom>
        </p:spPr>
      </p:pic>
      <p:pic>
        <p:nvPicPr>
          <p:cNvPr id="5" name="Picture 4">
            <a:extLst>
              <a:ext uri="{FF2B5EF4-FFF2-40B4-BE49-F238E27FC236}">
                <a16:creationId xmlns:a16="http://schemas.microsoft.com/office/drawing/2014/main" id="{EEB6A811-2F9D-D14D-A80F-9CBD65C7F4D2}"/>
              </a:ext>
            </a:extLst>
          </p:cNvPr>
          <p:cNvPicPr>
            <a:picLocks noChangeAspect="1"/>
          </p:cNvPicPr>
          <p:nvPr/>
        </p:nvPicPr>
        <p:blipFill>
          <a:blip r:embed="rId3"/>
          <a:stretch>
            <a:fillRect/>
          </a:stretch>
        </p:blipFill>
        <p:spPr>
          <a:xfrm rot="5400000">
            <a:off x="658625" y="3021365"/>
            <a:ext cx="2752979" cy="3816477"/>
          </a:xfrm>
          <a:prstGeom prst="rect">
            <a:avLst/>
          </a:prstGeom>
        </p:spPr>
      </p:pic>
      <p:pic>
        <p:nvPicPr>
          <p:cNvPr id="7" name="Picture 6">
            <a:extLst>
              <a:ext uri="{FF2B5EF4-FFF2-40B4-BE49-F238E27FC236}">
                <a16:creationId xmlns:a16="http://schemas.microsoft.com/office/drawing/2014/main" id="{FF83BDC8-579B-E040-A224-ABAC6406FAC7}"/>
              </a:ext>
            </a:extLst>
          </p:cNvPr>
          <p:cNvPicPr>
            <a:picLocks noChangeAspect="1"/>
          </p:cNvPicPr>
          <p:nvPr/>
        </p:nvPicPr>
        <p:blipFill>
          <a:blip r:embed="rId4"/>
          <a:stretch>
            <a:fillRect/>
          </a:stretch>
        </p:blipFill>
        <p:spPr>
          <a:xfrm rot="5400000">
            <a:off x="4778227" y="-133910"/>
            <a:ext cx="2752979" cy="3816477"/>
          </a:xfrm>
          <a:prstGeom prst="rect">
            <a:avLst/>
          </a:prstGeom>
        </p:spPr>
      </p:pic>
      <p:pic>
        <p:nvPicPr>
          <p:cNvPr id="9" name="Picture 8">
            <a:extLst>
              <a:ext uri="{FF2B5EF4-FFF2-40B4-BE49-F238E27FC236}">
                <a16:creationId xmlns:a16="http://schemas.microsoft.com/office/drawing/2014/main" id="{9BA6F95F-5612-434B-8EAA-2BF8F11EC8DA}"/>
              </a:ext>
            </a:extLst>
          </p:cNvPr>
          <p:cNvPicPr>
            <a:picLocks noChangeAspect="1"/>
          </p:cNvPicPr>
          <p:nvPr/>
        </p:nvPicPr>
        <p:blipFill>
          <a:blip r:embed="rId5"/>
          <a:stretch>
            <a:fillRect/>
          </a:stretch>
        </p:blipFill>
        <p:spPr>
          <a:xfrm rot="5400000">
            <a:off x="8907272" y="-133910"/>
            <a:ext cx="2752979" cy="3816477"/>
          </a:xfrm>
          <a:prstGeom prst="rect">
            <a:avLst/>
          </a:prstGeom>
        </p:spPr>
      </p:pic>
      <p:pic>
        <p:nvPicPr>
          <p:cNvPr id="11" name="Picture 10">
            <a:extLst>
              <a:ext uri="{FF2B5EF4-FFF2-40B4-BE49-F238E27FC236}">
                <a16:creationId xmlns:a16="http://schemas.microsoft.com/office/drawing/2014/main" id="{A08FD81C-170C-3A4D-9365-3496BD8ACEC3}"/>
              </a:ext>
            </a:extLst>
          </p:cNvPr>
          <p:cNvPicPr>
            <a:picLocks noChangeAspect="1"/>
          </p:cNvPicPr>
          <p:nvPr/>
        </p:nvPicPr>
        <p:blipFill>
          <a:blip r:embed="rId6"/>
          <a:stretch>
            <a:fillRect/>
          </a:stretch>
        </p:blipFill>
        <p:spPr>
          <a:xfrm rot="5400000">
            <a:off x="658625" y="-133910"/>
            <a:ext cx="2752979" cy="3816477"/>
          </a:xfrm>
          <a:prstGeom prst="rect">
            <a:avLst/>
          </a:prstGeom>
        </p:spPr>
      </p:pic>
    </p:spTree>
    <p:extLst>
      <p:ext uri="{BB962C8B-B14F-4D97-AF65-F5344CB8AC3E}">
        <p14:creationId xmlns:p14="http://schemas.microsoft.com/office/powerpoint/2010/main" val="2526947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a:extLst>
              <a:ext uri="{FF2B5EF4-FFF2-40B4-BE49-F238E27FC236}">
                <a16:creationId xmlns:a16="http://schemas.microsoft.com/office/drawing/2014/main" id="{086CE615-9889-2448-9447-3C810BA811A5}"/>
              </a:ext>
            </a:extLst>
          </p:cNvPr>
          <p:cNvSpPr txBox="1"/>
          <p:nvPr/>
        </p:nvSpPr>
        <p:spPr>
          <a:xfrm>
            <a:off x="328613"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a:t>
            </a:r>
            <a:r>
              <a:rPr lang="el-GR" u="sng" dirty="0"/>
              <a:t>7</a:t>
            </a:r>
            <a:endParaRPr lang="en-US" u="sng" dirty="0"/>
          </a:p>
        </p:txBody>
      </p:sp>
      <p:pic>
        <p:nvPicPr>
          <p:cNvPr id="3" name="Picture 2">
            <a:extLst>
              <a:ext uri="{FF2B5EF4-FFF2-40B4-BE49-F238E27FC236}">
                <a16:creationId xmlns:a16="http://schemas.microsoft.com/office/drawing/2014/main" id="{153DC386-9DDB-A443-932D-19CE655573D8}"/>
              </a:ext>
            </a:extLst>
          </p:cNvPr>
          <p:cNvPicPr>
            <a:picLocks noChangeAspect="1"/>
          </p:cNvPicPr>
          <p:nvPr/>
        </p:nvPicPr>
        <p:blipFill>
          <a:blip r:embed="rId2"/>
          <a:stretch>
            <a:fillRect/>
          </a:stretch>
        </p:blipFill>
        <p:spPr>
          <a:xfrm rot="5400000">
            <a:off x="4719510" y="-117184"/>
            <a:ext cx="2752979" cy="3816477"/>
          </a:xfrm>
          <a:prstGeom prst="rect">
            <a:avLst/>
          </a:prstGeom>
        </p:spPr>
      </p:pic>
      <p:pic>
        <p:nvPicPr>
          <p:cNvPr id="5" name="Picture 4">
            <a:extLst>
              <a:ext uri="{FF2B5EF4-FFF2-40B4-BE49-F238E27FC236}">
                <a16:creationId xmlns:a16="http://schemas.microsoft.com/office/drawing/2014/main" id="{4057D51C-A912-5E4D-A43C-283A152AF605}"/>
              </a:ext>
            </a:extLst>
          </p:cNvPr>
          <p:cNvPicPr>
            <a:picLocks noChangeAspect="1"/>
          </p:cNvPicPr>
          <p:nvPr/>
        </p:nvPicPr>
        <p:blipFill>
          <a:blip r:embed="rId3"/>
          <a:stretch>
            <a:fillRect/>
          </a:stretch>
        </p:blipFill>
        <p:spPr>
          <a:xfrm rot="5400000">
            <a:off x="4725077" y="3000148"/>
            <a:ext cx="2752979" cy="3816477"/>
          </a:xfrm>
          <a:prstGeom prst="rect">
            <a:avLst/>
          </a:prstGeom>
        </p:spPr>
      </p:pic>
      <p:pic>
        <p:nvPicPr>
          <p:cNvPr id="7" name="Picture 6">
            <a:extLst>
              <a:ext uri="{FF2B5EF4-FFF2-40B4-BE49-F238E27FC236}">
                <a16:creationId xmlns:a16="http://schemas.microsoft.com/office/drawing/2014/main" id="{1E5F52C5-A8CD-5043-90A5-0576E15DF69F}"/>
              </a:ext>
            </a:extLst>
          </p:cNvPr>
          <p:cNvPicPr>
            <a:picLocks noChangeAspect="1"/>
          </p:cNvPicPr>
          <p:nvPr/>
        </p:nvPicPr>
        <p:blipFill>
          <a:blip r:embed="rId4"/>
          <a:stretch>
            <a:fillRect/>
          </a:stretch>
        </p:blipFill>
        <p:spPr>
          <a:xfrm rot="5400000">
            <a:off x="8816335" y="-117184"/>
            <a:ext cx="2752979" cy="3816477"/>
          </a:xfrm>
          <a:prstGeom prst="rect">
            <a:avLst/>
          </a:prstGeom>
        </p:spPr>
      </p:pic>
      <p:pic>
        <p:nvPicPr>
          <p:cNvPr id="9" name="Picture 8">
            <a:extLst>
              <a:ext uri="{FF2B5EF4-FFF2-40B4-BE49-F238E27FC236}">
                <a16:creationId xmlns:a16="http://schemas.microsoft.com/office/drawing/2014/main" id="{091747A9-D07E-784A-8CAC-28AD3238A857}"/>
              </a:ext>
            </a:extLst>
          </p:cNvPr>
          <p:cNvPicPr>
            <a:picLocks noChangeAspect="1"/>
          </p:cNvPicPr>
          <p:nvPr/>
        </p:nvPicPr>
        <p:blipFill>
          <a:blip r:embed="rId5"/>
          <a:stretch>
            <a:fillRect/>
          </a:stretch>
        </p:blipFill>
        <p:spPr>
          <a:xfrm rot="5400000">
            <a:off x="8905748" y="3019400"/>
            <a:ext cx="2752979" cy="3816477"/>
          </a:xfrm>
          <a:prstGeom prst="rect">
            <a:avLst/>
          </a:prstGeom>
        </p:spPr>
      </p:pic>
      <p:pic>
        <p:nvPicPr>
          <p:cNvPr id="11" name="Picture 10">
            <a:extLst>
              <a:ext uri="{FF2B5EF4-FFF2-40B4-BE49-F238E27FC236}">
                <a16:creationId xmlns:a16="http://schemas.microsoft.com/office/drawing/2014/main" id="{BF444D4F-847A-2848-B489-FDD4785F22B8}"/>
              </a:ext>
            </a:extLst>
          </p:cNvPr>
          <p:cNvPicPr>
            <a:picLocks noChangeAspect="1"/>
          </p:cNvPicPr>
          <p:nvPr/>
        </p:nvPicPr>
        <p:blipFill>
          <a:blip r:embed="rId6"/>
          <a:stretch>
            <a:fillRect/>
          </a:stretch>
        </p:blipFill>
        <p:spPr>
          <a:xfrm rot="5400000">
            <a:off x="544408" y="-131463"/>
            <a:ext cx="2752979" cy="3816477"/>
          </a:xfrm>
          <a:prstGeom prst="rect">
            <a:avLst/>
          </a:prstGeom>
        </p:spPr>
      </p:pic>
      <p:pic>
        <p:nvPicPr>
          <p:cNvPr id="13" name="Picture 12">
            <a:extLst>
              <a:ext uri="{FF2B5EF4-FFF2-40B4-BE49-F238E27FC236}">
                <a16:creationId xmlns:a16="http://schemas.microsoft.com/office/drawing/2014/main" id="{B97D9A83-96DE-5C44-9566-347E7102E4DD}"/>
              </a:ext>
            </a:extLst>
          </p:cNvPr>
          <p:cNvPicPr>
            <a:picLocks noChangeAspect="1"/>
          </p:cNvPicPr>
          <p:nvPr/>
        </p:nvPicPr>
        <p:blipFill>
          <a:blip r:embed="rId7"/>
          <a:stretch>
            <a:fillRect/>
          </a:stretch>
        </p:blipFill>
        <p:spPr>
          <a:xfrm rot="5400000">
            <a:off x="636108" y="3019400"/>
            <a:ext cx="2752979" cy="3816477"/>
          </a:xfrm>
          <a:prstGeom prst="rect">
            <a:avLst/>
          </a:prstGeom>
        </p:spPr>
      </p:pic>
    </p:spTree>
    <p:extLst>
      <p:ext uri="{BB962C8B-B14F-4D97-AF65-F5344CB8AC3E}">
        <p14:creationId xmlns:p14="http://schemas.microsoft.com/office/powerpoint/2010/main" val="1566334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a:extLst>
              <a:ext uri="{FF2B5EF4-FFF2-40B4-BE49-F238E27FC236}">
                <a16:creationId xmlns:a16="http://schemas.microsoft.com/office/drawing/2014/main" id="{086CE615-9889-2448-9447-3C810BA811A5}"/>
              </a:ext>
            </a:extLst>
          </p:cNvPr>
          <p:cNvSpPr txBox="1"/>
          <p:nvPr/>
        </p:nvSpPr>
        <p:spPr>
          <a:xfrm>
            <a:off x="342468"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a:t>
            </a:r>
            <a:r>
              <a:rPr lang="el-GR" u="sng" dirty="0"/>
              <a:t>7</a:t>
            </a:r>
            <a:endParaRPr lang="en-US" u="sng" dirty="0"/>
          </a:p>
        </p:txBody>
      </p:sp>
      <p:pic>
        <p:nvPicPr>
          <p:cNvPr id="4" name="Picture 3">
            <a:extLst>
              <a:ext uri="{FF2B5EF4-FFF2-40B4-BE49-F238E27FC236}">
                <a16:creationId xmlns:a16="http://schemas.microsoft.com/office/drawing/2014/main" id="{01287EA4-88B9-704B-AFCF-2C3A4BC09742}"/>
              </a:ext>
            </a:extLst>
          </p:cNvPr>
          <p:cNvPicPr>
            <a:picLocks noChangeAspect="1"/>
          </p:cNvPicPr>
          <p:nvPr/>
        </p:nvPicPr>
        <p:blipFill>
          <a:blip r:embed="rId2"/>
          <a:stretch>
            <a:fillRect/>
          </a:stretch>
        </p:blipFill>
        <p:spPr>
          <a:xfrm rot="5400000">
            <a:off x="4719510" y="3007510"/>
            <a:ext cx="2752979" cy="3816477"/>
          </a:xfrm>
          <a:prstGeom prst="rect">
            <a:avLst/>
          </a:prstGeom>
        </p:spPr>
      </p:pic>
      <p:pic>
        <p:nvPicPr>
          <p:cNvPr id="8" name="Picture 7">
            <a:extLst>
              <a:ext uri="{FF2B5EF4-FFF2-40B4-BE49-F238E27FC236}">
                <a16:creationId xmlns:a16="http://schemas.microsoft.com/office/drawing/2014/main" id="{AE2A90B5-3CBD-EC44-8C8E-212F38A84FB0}"/>
              </a:ext>
            </a:extLst>
          </p:cNvPr>
          <p:cNvPicPr>
            <a:picLocks noChangeAspect="1"/>
          </p:cNvPicPr>
          <p:nvPr/>
        </p:nvPicPr>
        <p:blipFill>
          <a:blip r:embed="rId3"/>
          <a:stretch>
            <a:fillRect/>
          </a:stretch>
        </p:blipFill>
        <p:spPr>
          <a:xfrm rot="5400000">
            <a:off x="730007" y="3007510"/>
            <a:ext cx="2752979" cy="3816477"/>
          </a:xfrm>
          <a:prstGeom prst="rect">
            <a:avLst/>
          </a:prstGeom>
        </p:spPr>
      </p:pic>
      <p:pic>
        <p:nvPicPr>
          <p:cNvPr id="12" name="Picture 11">
            <a:extLst>
              <a:ext uri="{FF2B5EF4-FFF2-40B4-BE49-F238E27FC236}">
                <a16:creationId xmlns:a16="http://schemas.microsoft.com/office/drawing/2014/main" id="{1DE0390F-9DB8-B741-9EAE-CD5B768D29C7}"/>
              </a:ext>
            </a:extLst>
          </p:cNvPr>
          <p:cNvPicPr>
            <a:picLocks noChangeAspect="1"/>
          </p:cNvPicPr>
          <p:nvPr/>
        </p:nvPicPr>
        <p:blipFill>
          <a:blip r:embed="rId4"/>
          <a:stretch>
            <a:fillRect/>
          </a:stretch>
        </p:blipFill>
        <p:spPr>
          <a:xfrm rot="5400000">
            <a:off x="4719510" y="40167"/>
            <a:ext cx="2752979" cy="3816477"/>
          </a:xfrm>
          <a:prstGeom prst="rect">
            <a:avLst/>
          </a:prstGeom>
        </p:spPr>
      </p:pic>
      <p:pic>
        <p:nvPicPr>
          <p:cNvPr id="14" name="Picture 13">
            <a:extLst>
              <a:ext uri="{FF2B5EF4-FFF2-40B4-BE49-F238E27FC236}">
                <a16:creationId xmlns:a16="http://schemas.microsoft.com/office/drawing/2014/main" id="{16AA66B0-D6F3-7942-B19A-37010D78F0A8}"/>
              </a:ext>
            </a:extLst>
          </p:cNvPr>
          <p:cNvPicPr>
            <a:picLocks noChangeAspect="1"/>
          </p:cNvPicPr>
          <p:nvPr/>
        </p:nvPicPr>
        <p:blipFill>
          <a:blip r:embed="rId5"/>
          <a:stretch>
            <a:fillRect/>
          </a:stretch>
        </p:blipFill>
        <p:spPr>
          <a:xfrm rot="5400000">
            <a:off x="8907272" y="-33948"/>
            <a:ext cx="2752979" cy="3816477"/>
          </a:xfrm>
          <a:prstGeom prst="rect">
            <a:avLst/>
          </a:prstGeom>
        </p:spPr>
      </p:pic>
      <p:pic>
        <p:nvPicPr>
          <p:cNvPr id="16" name="Picture 15">
            <a:extLst>
              <a:ext uri="{FF2B5EF4-FFF2-40B4-BE49-F238E27FC236}">
                <a16:creationId xmlns:a16="http://schemas.microsoft.com/office/drawing/2014/main" id="{D7EEBC97-10E4-AC49-849F-F7AE70F709FA}"/>
              </a:ext>
            </a:extLst>
          </p:cNvPr>
          <p:cNvPicPr>
            <a:picLocks noChangeAspect="1"/>
          </p:cNvPicPr>
          <p:nvPr/>
        </p:nvPicPr>
        <p:blipFill>
          <a:blip r:embed="rId6"/>
          <a:stretch>
            <a:fillRect/>
          </a:stretch>
        </p:blipFill>
        <p:spPr>
          <a:xfrm rot="5400000">
            <a:off x="730007" y="-33947"/>
            <a:ext cx="2752979" cy="3816477"/>
          </a:xfrm>
          <a:prstGeom prst="rect">
            <a:avLst/>
          </a:prstGeom>
        </p:spPr>
      </p:pic>
    </p:spTree>
    <p:extLst>
      <p:ext uri="{BB962C8B-B14F-4D97-AF65-F5344CB8AC3E}">
        <p14:creationId xmlns:p14="http://schemas.microsoft.com/office/powerpoint/2010/main" val="11892213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a:extLst>
              <a:ext uri="{FF2B5EF4-FFF2-40B4-BE49-F238E27FC236}">
                <a16:creationId xmlns:a16="http://schemas.microsoft.com/office/drawing/2014/main" id="{086CE615-9889-2448-9447-3C810BA811A5}"/>
              </a:ext>
            </a:extLst>
          </p:cNvPr>
          <p:cNvSpPr txBox="1"/>
          <p:nvPr/>
        </p:nvSpPr>
        <p:spPr>
          <a:xfrm>
            <a:off x="328613"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a:t>
            </a:r>
            <a:r>
              <a:rPr lang="el-GR" u="sng" dirty="0"/>
              <a:t>8</a:t>
            </a:r>
            <a:endParaRPr lang="en-US" u="sng" dirty="0"/>
          </a:p>
        </p:txBody>
      </p:sp>
      <p:pic>
        <p:nvPicPr>
          <p:cNvPr id="4" name="Picture 3">
            <a:extLst>
              <a:ext uri="{FF2B5EF4-FFF2-40B4-BE49-F238E27FC236}">
                <a16:creationId xmlns:a16="http://schemas.microsoft.com/office/drawing/2014/main" id="{B147BCA8-2F0A-C940-AC78-5359B88AEF53}"/>
              </a:ext>
            </a:extLst>
          </p:cNvPr>
          <p:cNvPicPr>
            <a:picLocks noChangeAspect="1"/>
          </p:cNvPicPr>
          <p:nvPr/>
        </p:nvPicPr>
        <p:blipFill>
          <a:blip r:embed="rId2"/>
          <a:stretch>
            <a:fillRect/>
          </a:stretch>
        </p:blipFill>
        <p:spPr>
          <a:xfrm rot="5400000">
            <a:off x="4729535" y="-135231"/>
            <a:ext cx="2752979" cy="3816477"/>
          </a:xfrm>
          <a:prstGeom prst="rect">
            <a:avLst/>
          </a:prstGeom>
        </p:spPr>
      </p:pic>
      <p:pic>
        <p:nvPicPr>
          <p:cNvPr id="8" name="Picture 7">
            <a:extLst>
              <a:ext uri="{FF2B5EF4-FFF2-40B4-BE49-F238E27FC236}">
                <a16:creationId xmlns:a16="http://schemas.microsoft.com/office/drawing/2014/main" id="{882797BA-5AB4-8640-BCF7-7FD2AFB4985E}"/>
              </a:ext>
            </a:extLst>
          </p:cNvPr>
          <p:cNvPicPr>
            <a:picLocks noChangeAspect="1"/>
          </p:cNvPicPr>
          <p:nvPr/>
        </p:nvPicPr>
        <p:blipFill>
          <a:blip r:embed="rId3"/>
          <a:stretch>
            <a:fillRect/>
          </a:stretch>
        </p:blipFill>
        <p:spPr>
          <a:xfrm rot="5400000">
            <a:off x="4729535" y="2954740"/>
            <a:ext cx="2752979" cy="3816477"/>
          </a:xfrm>
          <a:prstGeom prst="rect">
            <a:avLst/>
          </a:prstGeom>
        </p:spPr>
      </p:pic>
      <p:pic>
        <p:nvPicPr>
          <p:cNvPr id="12" name="Picture 11">
            <a:extLst>
              <a:ext uri="{FF2B5EF4-FFF2-40B4-BE49-F238E27FC236}">
                <a16:creationId xmlns:a16="http://schemas.microsoft.com/office/drawing/2014/main" id="{BFFDAD0D-01CE-7143-A0F5-9B7536045DED}"/>
              </a:ext>
            </a:extLst>
          </p:cNvPr>
          <p:cNvPicPr>
            <a:picLocks noChangeAspect="1"/>
          </p:cNvPicPr>
          <p:nvPr/>
        </p:nvPicPr>
        <p:blipFill>
          <a:blip r:embed="rId4"/>
          <a:stretch>
            <a:fillRect/>
          </a:stretch>
        </p:blipFill>
        <p:spPr>
          <a:xfrm rot="5400000">
            <a:off x="8813939" y="-135231"/>
            <a:ext cx="2752979" cy="3816477"/>
          </a:xfrm>
          <a:prstGeom prst="rect">
            <a:avLst/>
          </a:prstGeom>
        </p:spPr>
      </p:pic>
      <p:pic>
        <p:nvPicPr>
          <p:cNvPr id="15" name="Picture 14">
            <a:extLst>
              <a:ext uri="{FF2B5EF4-FFF2-40B4-BE49-F238E27FC236}">
                <a16:creationId xmlns:a16="http://schemas.microsoft.com/office/drawing/2014/main" id="{17D7DA24-96AD-3D48-9B15-A9243998961E}"/>
              </a:ext>
            </a:extLst>
          </p:cNvPr>
          <p:cNvPicPr>
            <a:picLocks noChangeAspect="1"/>
          </p:cNvPicPr>
          <p:nvPr/>
        </p:nvPicPr>
        <p:blipFill>
          <a:blip r:embed="rId5"/>
          <a:stretch>
            <a:fillRect/>
          </a:stretch>
        </p:blipFill>
        <p:spPr>
          <a:xfrm rot="5400000">
            <a:off x="8813938" y="2954740"/>
            <a:ext cx="2752979" cy="3816477"/>
          </a:xfrm>
          <a:prstGeom prst="rect">
            <a:avLst/>
          </a:prstGeom>
        </p:spPr>
      </p:pic>
      <p:pic>
        <p:nvPicPr>
          <p:cNvPr id="17" name="Picture 16">
            <a:extLst>
              <a:ext uri="{FF2B5EF4-FFF2-40B4-BE49-F238E27FC236}">
                <a16:creationId xmlns:a16="http://schemas.microsoft.com/office/drawing/2014/main" id="{200C7EFF-AE67-2C47-89B6-53498B273927}"/>
              </a:ext>
            </a:extLst>
          </p:cNvPr>
          <p:cNvPicPr>
            <a:picLocks noChangeAspect="1"/>
          </p:cNvPicPr>
          <p:nvPr/>
        </p:nvPicPr>
        <p:blipFill>
          <a:blip r:embed="rId6"/>
          <a:stretch>
            <a:fillRect/>
          </a:stretch>
        </p:blipFill>
        <p:spPr>
          <a:xfrm rot="5400000">
            <a:off x="636108" y="-135231"/>
            <a:ext cx="2752979" cy="3816477"/>
          </a:xfrm>
          <a:prstGeom prst="rect">
            <a:avLst/>
          </a:prstGeom>
        </p:spPr>
      </p:pic>
      <p:pic>
        <p:nvPicPr>
          <p:cNvPr id="19" name="Picture 18">
            <a:extLst>
              <a:ext uri="{FF2B5EF4-FFF2-40B4-BE49-F238E27FC236}">
                <a16:creationId xmlns:a16="http://schemas.microsoft.com/office/drawing/2014/main" id="{1279999E-F2B4-6248-92D1-14DCE969B4F9}"/>
              </a:ext>
            </a:extLst>
          </p:cNvPr>
          <p:cNvPicPr>
            <a:picLocks noChangeAspect="1"/>
          </p:cNvPicPr>
          <p:nvPr/>
        </p:nvPicPr>
        <p:blipFill>
          <a:blip r:embed="rId7"/>
          <a:stretch>
            <a:fillRect/>
          </a:stretch>
        </p:blipFill>
        <p:spPr>
          <a:xfrm rot="5400000">
            <a:off x="636107" y="2954740"/>
            <a:ext cx="2752979" cy="3816477"/>
          </a:xfrm>
          <a:prstGeom prst="rect">
            <a:avLst/>
          </a:prstGeom>
        </p:spPr>
      </p:pic>
    </p:spTree>
    <p:extLst>
      <p:ext uri="{BB962C8B-B14F-4D97-AF65-F5344CB8AC3E}">
        <p14:creationId xmlns:p14="http://schemas.microsoft.com/office/powerpoint/2010/main" val="928027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a:extLst>
              <a:ext uri="{FF2B5EF4-FFF2-40B4-BE49-F238E27FC236}">
                <a16:creationId xmlns:a16="http://schemas.microsoft.com/office/drawing/2014/main" id="{086CE615-9889-2448-9447-3C810BA811A5}"/>
              </a:ext>
            </a:extLst>
          </p:cNvPr>
          <p:cNvSpPr txBox="1"/>
          <p:nvPr/>
        </p:nvSpPr>
        <p:spPr>
          <a:xfrm>
            <a:off x="342468" y="0"/>
            <a:ext cx="10872787" cy="369332"/>
          </a:xfrm>
          <a:prstGeom prst="rect">
            <a:avLst/>
          </a:prstGeom>
          <a:noFill/>
        </p:spPr>
        <p:txBody>
          <a:bodyPr wrap="square" rtlCol="0">
            <a:spAutoFit/>
          </a:bodyPr>
          <a:lstStyle/>
          <a:p>
            <a:r>
              <a:rPr lang="en-US" u="sng" dirty="0"/>
              <a:t>Correlation plots N</a:t>
            </a:r>
            <a:r>
              <a:rPr lang="en-US" u="sng" baseline="-25000" dirty="0"/>
              <a:t>QCD(2) </a:t>
            </a:r>
            <a:r>
              <a:rPr lang="en-US" u="sng" dirty="0"/>
              <a:t> vs all nuisances from fit when eb runs free for 201</a:t>
            </a:r>
            <a:r>
              <a:rPr lang="el-GR" u="sng" dirty="0"/>
              <a:t>8</a:t>
            </a:r>
            <a:endParaRPr lang="en-US" u="sng" dirty="0"/>
          </a:p>
        </p:txBody>
      </p:sp>
      <p:pic>
        <p:nvPicPr>
          <p:cNvPr id="3" name="Picture 2">
            <a:extLst>
              <a:ext uri="{FF2B5EF4-FFF2-40B4-BE49-F238E27FC236}">
                <a16:creationId xmlns:a16="http://schemas.microsoft.com/office/drawing/2014/main" id="{C204C1E2-B768-D644-8C26-6ADD965D1E29}"/>
              </a:ext>
            </a:extLst>
          </p:cNvPr>
          <p:cNvPicPr>
            <a:picLocks noChangeAspect="1"/>
          </p:cNvPicPr>
          <p:nvPr/>
        </p:nvPicPr>
        <p:blipFill>
          <a:blip r:embed="rId2"/>
          <a:stretch>
            <a:fillRect/>
          </a:stretch>
        </p:blipFill>
        <p:spPr>
          <a:xfrm rot="5400000">
            <a:off x="4715891" y="2933827"/>
            <a:ext cx="2752979" cy="3816477"/>
          </a:xfrm>
          <a:prstGeom prst="rect">
            <a:avLst/>
          </a:prstGeom>
        </p:spPr>
      </p:pic>
      <p:pic>
        <p:nvPicPr>
          <p:cNvPr id="6" name="Picture 5">
            <a:extLst>
              <a:ext uri="{FF2B5EF4-FFF2-40B4-BE49-F238E27FC236}">
                <a16:creationId xmlns:a16="http://schemas.microsoft.com/office/drawing/2014/main" id="{D82DA1EB-CA55-A74D-8C98-914932C46CCA}"/>
              </a:ext>
            </a:extLst>
          </p:cNvPr>
          <p:cNvPicPr>
            <a:picLocks noChangeAspect="1"/>
          </p:cNvPicPr>
          <p:nvPr/>
        </p:nvPicPr>
        <p:blipFill>
          <a:blip r:embed="rId3"/>
          <a:stretch>
            <a:fillRect/>
          </a:stretch>
        </p:blipFill>
        <p:spPr>
          <a:xfrm rot="5400000">
            <a:off x="634273" y="2933828"/>
            <a:ext cx="2752979" cy="3816477"/>
          </a:xfrm>
          <a:prstGeom prst="rect">
            <a:avLst/>
          </a:prstGeom>
        </p:spPr>
      </p:pic>
      <p:pic>
        <p:nvPicPr>
          <p:cNvPr id="9" name="Picture 8">
            <a:extLst>
              <a:ext uri="{FF2B5EF4-FFF2-40B4-BE49-F238E27FC236}">
                <a16:creationId xmlns:a16="http://schemas.microsoft.com/office/drawing/2014/main" id="{51CD94DF-B9E7-A74B-A4F0-D386ADFC414C}"/>
              </a:ext>
            </a:extLst>
          </p:cNvPr>
          <p:cNvPicPr>
            <a:picLocks noChangeAspect="1"/>
          </p:cNvPicPr>
          <p:nvPr/>
        </p:nvPicPr>
        <p:blipFill>
          <a:blip r:embed="rId4"/>
          <a:stretch>
            <a:fillRect/>
          </a:stretch>
        </p:blipFill>
        <p:spPr>
          <a:xfrm rot="5400000">
            <a:off x="4719510" y="-31779"/>
            <a:ext cx="2752979" cy="3816477"/>
          </a:xfrm>
          <a:prstGeom prst="rect">
            <a:avLst/>
          </a:prstGeom>
        </p:spPr>
      </p:pic>
      <p:pic>
        <p:nvPicPr>
          <p:cNvPr id="11" name="Picture 10">
            <a:extLst>
              <a:ext uri="{FF2B5EF4-FFF2-40B4-BE49-F238E27FC236}">
                <a16:creationId xmlns:a16="http://schemas.microsoft.com/office/drawing/2014/main" id="{05E3F7E1-7891-534D-9425-CB117606D6D6}"/>
              </a:ext>
            </a:extLst>
          </p:cNvPr>
          <p:cNvPicPr>
            <a:picLocks noChangeAspect="1"/>
          </p:cNvPicPr>
          <p:nvPr/>
        </p:nvPicPr>
        <p:blipFill>
          <a:blip r:embed="rId5"/>
          <a:stretch>
            <a:fillRect/>
          </a:stretch>
        </p:blipFill>
        <p:spPr>
          <a:xfrm rot="5400000">
            <a:off x="8802913" y="-162417"/>
            <a:ext cx="2752979" cy="3816477"/>
          </a:xfrm>
          <a:prstGeom prst="rect">
            <a:avLst/>
          </a:prstGeom>
        </p:spPr>
      </p:pic>
      <p:pic>
        <p:nvPicPr>
          <p:cNvPr id="15" name="Picture 14">
            <a:extLst>
              <a:ext uri="{FF2B5EF4-FFF2-40B4-BE49-F238E27FC236}">
                <a16:creationId xmlns:a16="http://schemas.microsoft.com/office/drawing/2014/main" id="{5231E989-BAE8-8B45-9D42-8D7176312197}"/>
              </a:ext>
            </a:extLst>
          </p:cNvPr>
          <p:cNvPicPr>
            <a:picLocks noChangeAspect="1"/>
          </p:cNvPicPr>
          <p:nvPr/>
        </p:nvPicPr>
        <p:blipFill>
          <a:blip r:embed="rId6"/>
          <a:stretch>
            <a:fillRect/>
          </a:stretch>
        </p:blipFill>
        <p:spPr>
          <a:xfrm rot="5400000">
            <a:off x="636108" y="-31778"/>
            <a:ext cx="2752979" cy="3816477"/>
          </a:xfrm>
          <a:prstGeom prst="rect">
            <a:avLst/>
          </a:prstGeom>
        </p:spPr>
      </p:pic>
    </p:spTree>
    <p:extLst>
      <p:ext uri="{BB962C8B-B14F-4D97-AF65-F5344CB8AC3E}">
        <p14:creationId xmlns:p14="http://schemas.microsoft.com/office/powerpoint/2010/main" val="3383896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3428F4-EB56-2B48-92A0-99AF03B4D244}"/>
              </a:ext>
            </a:extLst>
          </p:cNvPr>
          <p:cNvSpPr>
            <a:spLocks noGrp="1"/>
          </p:cNvSpPr>
          <p:nvPr>
            <p:ph type="ftr" sz="quarter" idx="11"/>
          </p:nvPr>
        </p:nvSpPr>
        <p:spPr/>
        <p:txBody>
          <a:bodyPr/>
          <a:lstStyle/>
          <a:p>
            <a:r>
              <a:rPr lang="fi-FI"/>
              <a:t>NTUA G. Bakas, I. Papakrivopoulos</a:t>
            </a:r>
            <a:endParaRPr lang="en-US" dirty="0"/>
          </a:p>
        </p:txBody>
      </p:sp>
      <p:pic>
        <p:nvPicPr>
          <p:cNvPr id="5" name="Picture 4">
            <a:extLst>
              <a:ext uri="{FF2B5EF4-FFF2-40B4-BE49-F238E27FC236}">
                <a16:creationId xmlns:a16="http://schemas.microsoft.com/office/drawing/2014/main" id="{2AB2F63E-D916-9A41-9DF0-B92837939F97}"/>
              </a:ext>
            </a:extLst>
          </p:cNvPr>
          <p:cNvPicPr>
            <a:picLocks noChangeAspect="1"/>
          </p:cNvPicPr>
          <p:nvPr/>
        </p:nvPicPr>
        <p:blipFill>
          <a:blip r:embed="rId2"/>
          <a:stretch>
            <a:fillRect/>
          </a:stretch>
        </p:blipFill>
        <p:spPr>
          <a:xfrm>
            <a:off x="3767147" y="968827"/>
            <a:ext cx="4432300" cy="3009900"/>
          </a:xfrm>
          <a:prstGeom prst="rect">
            <a:avLst/>
          </a:prstGeom>
        </p:spPr>
      </p:pic>
      <p:pic>
        <p:nvPicPr>
          <p:cNvPr id="7" name="Picture 6">
            <a:extLst>
              <a:ext uri="{FF2B5EF4-FFF2-40B4-BE49-F238E27FC236}">
                <a16:creationId xmlns:a16="http://schemas.microsoft.com/office/drawing/2014/main" id="{4A12C992-7F6D-2147-8EDA-58790E8F1C71}"/>
              </a:ext>
            </a:extLst>
          </p:cNvPr>
          <p:cNvPicPr>
            <a:picLocks noChangeAspect="1"/>
          </p:cNvPicPr>
          <p:nvPr/>
        </p:nvPicPr>
        <p:blipFill>
          <a:blip r:embed="rId3"/>
          <a:stretch>
            <a:fillRect/>
          </a:stretch>
        </p:blipFill>
        <p:spPr>
          <a:xfrm>
            <a:off x="8202932" y="833572"/>
            <a:ext cx="3989070" cy="3280410"/>
          </a:xfrm>
          <a:prstGeom prst="rect">
            <a:avLst/>
          </a:prstGeom>
        </p:spPr>
      </p:pic>
      <p:sp>
        <p:nvSpPr>
          <p:cNvPr id="9" name="TextBox 8">
            <a:extLst>
              <a:ext uri="{FF2B5EF4-FFF2-40B4-BE49-F238E27FC236}">
                <a16:creationId xmlns:a16="http://schemas.microsoft.com/office/drawing/2014/main" id="{3FCBE9C6-014C-524A-92E1-8E94D045A528}"/>
              </a:ext>
            </a:extLst>
          </p:cNvPr>
          <p:cNvSpPr txBox="1"/>
          <p:nvPr/>
        </p:nvSpPr>
        <p:spPr>
          <a:xfrm>
            <a:off x="142875" y="97270"/>
            <a:ext cx="11229975" cy="461665"/>
          </a:xfrm>
          <a:prstGeom prst="rect">
            <a:avLst/>
          </a:prstGeom>
          <a:noFill/>
        </p:spPr>
        <p:txBody>
          <a:bodyPr wrap="square" rtlCol="0">
            <a:spAutoFit/>
          </a:bodyPr>
          <a:lstStyle/>
          <a:p>
            <a:r>
              <a:rPr lang="en-US" sz="2400" b="1" u="sng" dirty="0"/>
              <a:t>2017 QCD Closure and the fit ratio</a:t>
            </a:r>
          </a:p>
        </p:txBody>
      </p:sp>
      <p:pic>
        <p:nvPicPr>
          <p:cNvPr id="11" name="Picture 10">
            <a:extLst>
              <a:ext uri="{FF2B5EF4-FFF2-40B4-BE49-F238E27FC236}">
                <a16:creationId xmlns:a16="http://schemas.microsoft.com/office/drawing/2014/main" id="{9EB322B5-CDE4-5948-88FA-FE7F9FC50E16}"/>
              </a:ext>
            </a:extLst>
          </p:cNvPr>
          <p:cNvPicPr>
            <a:picLocks noChangeAspect="1"/>
          </p:cNvPicPr>
          <p:nvPr/>
        </p:nvPicPr>
        <p:blipFill>
          <a:blip r:embed="rId4"/>
          <a:stretch>
            <a:fillRect/>
          </a:stretch>
        </p:blipFill>
        <p:spPr>
          <a:xfrm>
            <a:off x="0" y="833572"/>
            <a:ext cx="3989070" cy="3280410"/>
          </a:xfrm>
          <a:prstGeom prst="rect">
            <a:avLst/>
          </a:prstGeom>
        </p:spPr>
      </p:pic>
      <p:sp>
        <p:nvSpPr>
          <p:cNvPr id="12" name="TextBox 11">
            <a:extLst>
              <a:ext uri="{FF2B5EF4-FFF2-40B4-BE49-F238E27FC236}">
                <a16:creationId xmlns:a16="http://schemas.microsoft.com/office/drawing/2014/main" id="{348AD02D-FC95-934E-9770-D4BBAB77E7BF}"/>
              </a:ext>
            </a:extLst>
          </p:cNvPr>
          <p:cNvSpPr txBox="1"/>
          <p:nvPr/>
        </p:nvSpPr>
        <p:spPr>
          <a:xfrm>
            <a:off x="142875" y="4386263"/>
            <a:ext cx="3314700" cy="369332"/>
          </a:xfrm>
          <a:prstGeom prst="rect">
            <a:avLst/>
          </a:prstGeom>
          <a:noFill/>
        </p:spPr>
        <p:txBody>
          <a:bodyPr wrap="square" rtlCol="0">
            <a:spAutoFit/>
          </a:bodyPr>
          <a:lstStyle/>
          <a:p>
            <a:r>
              <a:rPr lang="en-US" dirty="0"/>
              <a:t>Discovered shape in the SR/CR </a:t>
            </a:r>
          </a:p>
        </p:txBody>
      </p:sp>
      <p:sp>
        <p:nvSpPr>
          <p:cNvPr id="13" name="TextBox 12">
            <a:extLst>
              <a:ext uri="{FF2B5EF4-FFF2-40B4-BE49-F238E27FC236}">
                <a16:creationId xmlns:a16="http://schemas.microsoft.com/office/drawing/2014/main" id="{4A904F3B-2CD4-AA45-BCFB-7B0CCD3157BD}"/>
              </a:ext>
            </a:extLst>
          </p:cNvPr>
          <p:cNvSpPr txBox="1"/>
          <p:nvPr/>
        </p:nvSpPr>
        <p:spPr>
          <a:xfrm>
            <a:off x="4325947" y="4386263"/>
            <a:ext cx="3314700" cy="369332"/>
          </a:xfrm>
          <a:prstGeom prst="rect">
            <a:avLst/>
          </a:prstGeom>
          <a:noFill/>
        </p:spPr>
        <p:txBody>
          <a:bodyPr wrap="square" rtlCol="0">
            <a:spAutoFit/>
          </a:bodyPr>
          <a:lstStyle/>
          <a:p>
            <a:r>
              <a:rPr lang="en-US" dirty="0"/>
              <a:t>Fit the ratio with the function: </a:t>
            </a:r>
          </a:p>
        </p:txBody>
      </p:sp>
      <p:sp>
        <p:nvSpPr>
          <p:cNvPr id="14" name="TextBox 13">
            <a:extLst>
              <a:ext uri="{FF2B5EF4-FFF2-40B4-BE49-F238E27FC236}">
                <a16:creationId xmlns:a16="http://schemas.microsoft.com/office/drawing/2014/main" id="{D6DA65BB-7E46-B84D-A639-0D70ED674D1D}"/>
              </a:ext>
            </a:extLst>
          </p:cNvPr>
          <p:cNvSpPr txBox="1"/>
          <p:nvPr/>
        </p:nvSpPr>
        <p:spPr>
          <a:xfrm>
            <a:off x="8540117" y="4386263"/>
            <a:ext cx="3314700" cy="369332"/>
          </a:xfrm>
          <a:prstGeom prst="rect">
            <a:avLst/>
          </a:prstGeom>
          <a:noFill/>
        </p:spPr>
        <p:txBody>
          <a:bodyPr wrap="square" rtlCol="0">
            <a:spAutoFit/>
          </a:bodyPr>
          <a:lstStyle/>
          <a:p>
            <a:r>
              <a:rPr lang="en-US" dirty="0"/>
              <a:t>Output of the new QCD closure</a:t>
            </a:r>
          </a:p>
        </p:txBody>
      </p:sp>
      <p:cxnSp>
        <p:nvCxnSpPr>
          <p:cNvPr id="16" name="Straight Arrow Connector 15">
            <a:extLst>
              <a:ext uri="{FF2B5EF4-FFF2-40B4-BE49-F238E27FC236}">
                <a16:creationId xmlns:a16="http://schemas.microsoft.com/office/drawing/2014/main" id="{0A5C4BFE-B00A-CC40-8EBF-4FA9B52125E1}"/>
              </a:ext>
            </a:extLst>
          </p:cNvPr>
          <p:cNvCxnSpPr>
            <a:cxnSpLocks/>
            <a:stCxn id="12" idx="3"/>
            <a:endCxn id="13" idx="1"/>
          </p:cNvCxnSpPr>
          <p:nvPr/>
        </p:nvCxnSpPr>
        <p:spPr>
          <a:xfrm>
            <a:off x="3457575" y="4570929"/>
            <a:ext cx="86837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F0D14CA-A125-C74B-966B-EE059CBF2F77}"/>
              </a:ext>
            </a:extLst>
          </p:cNvPr>
          <p:cNvCxnSpPr>
            <a:cxnSpLocks/>
          </p:cNvCxnSpPr>
          <p:nvPr/>
        </p:nvCxnSpPr>
        <p:spPr>
          <a:xfrm>
            <a:off x="7494597" y="4570929"/>
            <a:ext cx="86837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556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3428F4-EB56-2B48-92A0-99AF03B4D244}"/>
              </a:ext>
            </a:extLst>
          </p:cNvPr>
          <p:cNvSpPr>
            <a:spLocks noGrp="1"/>
          </p:cNvSpPr>
          <p:nvPr>
            <p:ph type="ftr" sz="quarter" idx="11"/>
          </p:nvPr>
        </p:nvSpPr>
        <p:spPr/>
        <p:txBody>
          <a:bodyPr/>
          <a:lstStyle/>
          <a:p>
            <a:r>
              <a:rPr lang="fi-FI"/>
              <a:t>NTUA G. Bakas, I. Papakrivopoulos</a:t>
            </a:r>
            <a:endParaRPr lang="en-US" dirty="0"/>
          </a:p>
        </p:txBody>
      </p:sp>
      <p:sp>
        <p:nvSpPr>
          <p:cNvPr id="3" name="TextBox 2">
            <a:extLst>
              <a:ext uri="{FF2B5EF4-FFF2-40B4-BE49-F238E27FC236}">
                <a16:creationId xmlns:a16="http://schemas.microsoft.com/office/drawing/2014/main" id="{C3CD4B20-480A-7B4C-964F-3B3FC99DFDE5}"/>
              </a:ext>
            </a:extLst>
          </p:cNvPr>
          <p:cNvSpPr txBox="1"/>
          <p:nvPr/>
        </p:nvSpPr>
        <p:spPr>
          <a:xfrm>
            <a:off x="142875" y="97270"/>
            <a:ext cx="11229975" cy="461665"/>
          </a:xfrm>
          <a:prstGeom prst="rect">
            <a:avLst/>
          </a:prstGeom>
          <a:noFill/>
        </p:spPr>
        <p:txBody>
          <a:bodyPr wrap="square" rtlCol="0">
            <a:spAutoFit/>
          </a:bodyPr>
          <a:lstStyle/>
          <a:p>
            <a:r>
              <a:rPr lang="en-US" sz="2400" b="1" u="sng" dirty="0"/>
              <a:t>2018 QCD Closure and the fit ratio</a:t>
            </a:r>
          </a:p>
        </p:txBody>
      </p:sp>
      <p:pic>
        <p:nvPicPr>
          <p:cNvPr id="8" name="Picture 7">
            <a:extLst>
              <a:ext uri="{FF2B5EF4-FFF2-40B4-BE49-F238E27FC236}">
                <a16:creationId xmlns:a16="http://schemas.microsoft.com/office/drawing/2014/main" id="{9084425F-7840-6E41-B720-0FC542047A4A}"/>
              </a:ext>
            </a:extLst>
          </p:cNvPr>
          <p:cNvPicPr>
            <a:picLocks noChangeAspect="1"/>
          </p:cNvPicPr>
          <p:nvPr/>
        </p:nvPicPr>
        <p:blipFill>
          <a:blip r:embed="rId2"/>
          <a:stretch>
            <a:fillRect/>
          </a:stretch>
        </p:blipFill>
        <p:spPr>
          <a:xfrm rot="5400000">
            <a:off x="4696406" y="342539"/>
            <a:ext cx="3016927" cy="4431600"/>
          </a:xfrm>
          <a:prstGeom prst="rect">
            <a:avLst/>
          </a:prstGeom>
        </p:spPr>
      </p:pic>
      <p:pic>
        <p:nvPicPr>
          <p:cNvPr id="6" name="Picture 5">
            <a:extLst>
              <a:ext uri="{FF2B5EF4-FFF2-40B4-BE49-F238E27FC236}">
                <a16:creationId xmlns:a16="http://schemas.microsoft.com/office/drawing/2014/main" id="{F45B6ADA-86F1-654A-90AC-BC1162D34033}"/>
              </a:ext>
            </a:extLst>
          </p:cNvPr>
          <p:cNvPicPr>
            <a:picLocks noChangeAspect="1"/>
          </p:cNvPicPr>
          <p:nvPr/>
        </p:nvPicPr>
        <p:blipFill>
          <a:blip r:embed="rId3"/>
          <a:stretch>
            <a:fillRect/>
          </a:stretch>
        </p:blipFill>
        <p:spPr>
          <a:xfrm>
            <a:off x="8202932" y="918134"/>
            <a:ext cx="3989070" cy="3280410"/>
          </a:xfrm>
          <a:prstGeom prst="rect">
            <a:avLst/>
          </a:prstGeom>
        </p:spPr>
      </p:pic>
      <p:sp>
        <p:nvSpPr>
          <p:cNvPr id="10" name="TextBox 9">
            <a:extLst>
              <a:ext uri="{FF2B5EF4-FFF2-40B4-BE49-F238E27FC236}">
                <a16:creationId xmlns:a16="http://schemas.microsoft.com/office/drawing/2014/main" id="{09D8AB47-D597-E742-848F-5B43157B5D03}"/>
              </a:ext>
            </a:extLst>
          </p:cNvPr>
          <p:cNvSpPr txBox="1"/>
          <p:nvPr/>
        </p:nvSpPr>
        <p:spPr>
          <a:xfrm>
            <a:off x="142875" y="4829180"/>
            <a:ext cx="3314700" cy="369332"/>
          </a:xfrm>
          <a:prstGeom prst="rect">
            <a:avLst/>
          </a:prstGeom>
          <a:noFill/>
        </p:spPr>
        <p:txBody>
          <a:bodyPr wrap="square" rtlCol="0">
            <a:spAutoFit/>
          </a:bodyPr>
          <a:lstStyle/>
          <a:p>
            <a:r>
              <a:rPr lang="en-US" dirty="0"/>
              <a:t>Discovered shape in the SR/CR </a:t>
            </a:r>
          </a:p>
        </p:txBody>
      </p:sp>
      <p:sp>
        <p:nvSpPr>
          <p:cNvPr id="11" name="TextBox 10">
            <a:extLst>
              <a:ext uri="{FF2B5EF4-FFF2-40B4-BE49-F238E27FC236}">
                <a16:creationId xmlns:a16="http://schemas.microsoft.com/office/drawing/2014/main" id="{6F390AE9-660B-F24F-BAA7-A4A096D02740}"/>
              </a:ext>
            </a:extLst>
          </p:cNvPr>
          <p:cNvSpPr txBox="1"/>
          <p:nvPr/>
        </p:nvSpPr>
        <p:spPr>
          <a:xfrm>
            <a:off x="4325947" y="4829180"/>
            <a:ext cx="3314700" cy="369332"/>
          </a:xfrm>
          <a:prstGeom prst="rect">
            <a:avLst/>
          </a:prstGeom>
          <a:noFill/>
        </p:spPr>
        <p:txBody>
          <a:bodyPr wrap="square" rtlCol="0">
            <a:spAutoFit/>
          </a:bodyPr>
          <a:lstStyle/>
          <a:p>
            <a:r>
              <a:rPr lang="en-US" dirty="0"/>
              <a:t>Fit the ratio with the function: </a:t>
            </a:r>
          </a:p>
        </p:txBody>
      </p:sp>
      <p:sp>
        <p:nvSpPr>
          <p:cNvPr id="12" name="TextBox 11">
            <a:extLst>
              <a:ext uri="{FF2B5EF4-FFF2-40B4-BE49-F238E27FC236}">
                <a16:creationId xmlns:a16="http://schemas.microsoft.com/office/drawing/2014/main" id="{6B611D69-6BA3-9A4F-AF6F-F6986C459380}"/>
              </a:ext>
            </a:extLst>
          </p:cNvPr>
          <p:cNvSpPr txBox="1"/>
          <p:nvPr/>
        </p:nvSpPr>
        <p:spPr>
          <a:xfrm>
            <a:off x="8540117" y="4829180"/>
            <a:ext cx="3314700" cy="369332"/>
          </a:xfrm>
          <a:prstGeom prst="rect">
            <a:avLst/>
          </a:prstGeom>
          <a:noFill/>
        </p:spPr>
        <p:txBody>
          <a:bodyPr wrap="square" rtlCol="0">
            <a:spAutoFit/>
          </a:bodyPr>
          <a:lstStyle/>
          <a:p>
            <a:r>
              <a:rPr lang="en-US" dirty="0"/>
              <a:t>Output of the new QCD closure</a:t>
            </a:r>
          </a:p>
        </p:txBody>
      </p:sp>
      <p:pic>
        <p:nvPicPr>
          <p:cNvPr id="14" name="Picture 13">
            <a:extLst>
              <a:ext uri="{FF2B5EF4-FFF2-40B4-BE49-F238E27FC236}">
                <a16:creationId xmlns:a16="http://schemas.microsoft.com/office/drawing/2014/main" id="{B45FBA3D-1483-6B47-8089-0B34B0B2F015}"/>
              </a:ext>
            </a:extLst>
          </p:cNvPr>
          <p:cNvPicPr>
            <a:picLocks noChangeAspect="1"/>
          </p:cNvPicPr>
          <p:nvPr/>
        </p:nvPicPr>
        <p:blipFill>
          <a:blip r:embed="rId4"/>
          <a:stretch>
            <a:fillRect/>
          </a:stretch>
        </p:blipFill>
        <p:spPr>
          <a:xfrm>
            <a:off x="0" y="918134"/>
            <a:ext cx="3989070" cy="3280410"/>
          </a:xfrm>
          <a:prstGeom prst="rect">
            <a:avLst/>
          </a:prstGeom>
        </p:spPr>
      </p:pic>
      <p:cxnSp>
        <p:nvCxnSpPr>
          <p:cNvPr id="15" name="Straight Arrow Connector 14">
            <a:extLst>
              <a:ext uri="{FF2B5EF4-FFF2-40B4-BE49-F238E27FC236}">
                <a16:creationId xmlns:a16="http://schemas.microsoft.com/office/drawing/2014/main" id="{B2224BF8-8AE6-634E-B5A2-0DACB02A609A}"/>
              </a:ext>
            </a:extLst>
          </p:cNvPr>
          <p:cNvCxnSpPr>
            <a:cxnSpLocks/>
          </p:cNvCxnSpPr>
          <p:nvPr/>
        </p:nvCxnSpPr>
        <p:spPr>
          <a:xfrm>
            <a:off x="3457575" y="5013843"/>
            <a:ext cx="86837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3C9890-AABA-284A-A293-EB6BE61CCA7F}"/>
              </a:ext>
            </a:extLst>
          </p:cNvPr>
          <p:cNvCxnSpPr>
            <a:cxnSpLocks/>
          </p:cNvCxnSpPr>
          <p:nvPr/>
        </p:nvCxnSpPr>
        <p:spPr>
          <a:xfrm>
            <a:off x="7494597" y="5013843"/>
            <a:ext cx="86837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462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37C362-8B6B-44E6-96A6-D3578FE67DFA}" type="datetime3">
              <a:rPr lang="en-US" smtClean="0"/>
              <a:t>7 November 2019</a:t>
            </a:fld>
            <a:endParaRPr lang="en-US" dirty="0"/>
          </a:p>
        </p:txBody>
      </p:sp>
      <p:sp>
        <p:nvSpPr>
          <p:cNvPr id="3" name="Footer Placeholder 2"/>
          <p:cNvSpPr>
            <a:spLocks noGrp="1"/>
          </p:cNvSpPr>
          <p:nvPr>
            <p:ph type="ftr" sz="quarter" idx="11"/>
          </p:nvPr>
        </p:nvSpPr>
        <p:spPr/>
        <p:txBody>
          <a:bodyPr/>
          <a:lstStyle/>
          <a:p>
            <a:r>
              <a:rPr lang="fi-FI"/>
              <a:t>NTUA, G. Bakas</a:t>
            </a:r>
            <a:endParaRPr lang="en-US"/>
          </a:p>
        </p:txBody>
      </p:sp>
      <mc:AlternateContent xmlns:mc="http://schemas.openxmlformats.org/markup-compatibility/2006" xmlns:a14="http://schemas.microsoft.com/office/drawing/2010/main">
        <mc:Choice Requires="a14">
          <p:sp>
            <p:nvSpPr>
              <p:cNvPr id="4" name="TextBox 3"/>
              <p:cNvSpPr txBox="1"/>
              <p:nvPr/>
            </p:nvSpPr>
            <p:spPr>
              <a:xfrm>
                <a:off x="346842" y="717331"/>
                <a:ext cx="11633664" cy="5551776"/>
              </a:xfrm>
              <a:prstGeom prst="rect">
                <a:avLst/>
              </a:prstGeom>
              <a:noFill/>
            </p:spPr>
            <p:txBody>
              <a:bodyPr wrap="square" rtlCol="0">
                <a:spAutoFit/>
              </a:bodyPr>
              <a:lstStyle/>
              <a:p>
                <a:pPr marL="285750" indent="-285750">
                  <a:buFont typeface="Arial" panose="020B0604020202020204" pitchFamily="34" charset="0"/>
                  <a:buChar char="•"/>
                </a:pPr>
                <a:r>
                  <a:rPr lang="en-US" sz="1600" dirty="0"/>
                  <a:t>We employ the </a:t>
                </a:r>
                <a:r>
                  <a:rPr lang="en-US" sz="1600" dirty="0" err="1"/>
                  <a:t>dijet</a:t>
                </a:r>
                <a:r>
                  <a:rPr lang="en-US" sz="1600" dirty="0"/>
                  <a:t> angular variable </a:t>
                </a:r>
                <a:r>
                  <a:rPr lang="el-GR" sz="1600" dirty="0"/>
                  <a:t>χ </a:t>
                </a:r>
                <a:r>
                  <a:rPr lang="en-US" sz="1600" dirty="0"/>
                  <a:t>from the </a:t>
                </a:r>
                <a:r>
                  <a:rPr lang="en-US" sz="1600" dirty="0" err="1"/>
                  <a:t>rapidities</a:t>
                </a:r>
                <a:r>
                  <a:rPr lang="en-US" sz="1600" dirty="0"/>
                  <a:t> of the two leading jets</a:t>
                </a:r>
              </a:p>
              <a:p>
                <a:pPr marL="285750" indent="-285750">
                  <a:buFont typeface="Arial" panose="020B0604020202020204" pitchFamily="34" charset="0"/>
                  <a:buChar char="•"/>
                </a:pPr>
                <a:r>
                  <a:rPr lang="en-US" sz="1600" dirty="0"/>
                  <a:t>Why </a:t>
                </a:r>
                <a:r>
                  <a:rPr lang="el-GR" sz="1600" dirty="0"/>
                  <a:t>χ</a:t>
                </a:r>
                <a:r>
                  <a:rPr lang="en-US" sz="1600" dirty="0"/>
                  <a:t>?</a:t>
                </a:r>
              </a:p>
              <a:p>
                <a:pPr marL="742950" lvl="1" indent="-285750">
                  <a:buFont typeface="Arial" panose="020B0604020202020204" pitchFamily="34" charset="0"/>
                  <a:buChar char="•"/>
                </a:pPr>
                <a:r>
                  <a:rPr lang="en-US" sz="1600" dirty="0"/>
                  <a:t>The distributions associated with the final states produced via QCD interactions are relatively flat in comparison with the distributions of the BSM models or new particles, which typically peak at low values of x</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We can measure the variable </a:t>
                </a:r>
                <a:r>
                  <a:rPr lang="el-GR" sz="1600" dirty="0"/>
                  <a:t>χ </a:t>
                </a:r>
                <a:r>
                  <a:rPr lang="en-US" sz="1600" dirty="0"/>
                  <a:t>in two ways </a:t>
                </a:r>
              </a:p>
              <a:p>
                <a:pPr lvl="1"/>
                <a:endParaRPr lang="en-US" sz="1600" dirty="0"/>
              </a:p>
              <a:p>
                <a:pPr lvl="1"/>
                <a:r>
                  <a:rPr lang="en-US" sz="1600" dirty="0"/>
                  <a:t>1. By measuring the difference of the </a:t>
                </a:r>
                <a:r>
                  <a:rPr lang="en-US" sz="1600" dirty="0" err="1"/>
                  <a:t>rapidities</a:t>
                </a:r>
                <a:r>
                  <a:rPr lang="en-US" sz="1600" dirty="0"/>
                  <a:t> of the two leading jets such as the corresponding rapidity in the ZMF is: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oMath>
                </a14:m>
                <a:endParaRPr lang="en-US" sz="1600" dirty="0"/>
              </a:p>
              <a:p>
                <a:pPr lvl="1"/>
                <a:endParaRPr lang="en-US" sz="1600" dirty="0"/>
              </a:p>
              <a:p>
                <a:pPr lvl="1"/>
                <a:r>
                  <a:rPr lang="el-GR" sz="1600" dirty="0"/>
                  <a:t>Χ </a:t>
                </a:r>
                <a:r>
                  <a:rPr lang="en-US" sz="1600" dirty="0"/>
                  <a:t>is defined as </a:t>
                </a:r>
                <a14:m>
                  <m:oMath xmlns:m="http://schemas.openxmlformats.org/officeDocument/2006/math">
                    <m:r>
                      <a:rPr lang="el-GR" sz="1600" b="0" i="1" smtClean="0">
                        <a:solidFill>
                          <a:srgbClr val="FF0000"/>
                        </a:solidFill>
                        <a:latin typeface="Cambria Math" panose="02040503050406030204" pitchFamily="18" charset="0"/>
                      </a:rPr>
                      <m:t>𝜒</m:t>
                    </m:r>
                    <m:r>
                      <a:rPr lang="el-GR"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|2</m:t>
                            </m:r>
                            <m:r>
                              <a:rPr lang="en-US" sz="1600" b="0" i="1" smtClean="0">
                                <a:solidFill>
                                  <a:srgbClr val="FF0000"/>
                                </a:solidFill>
                                <a:latin typeface="Cambria Math" panose="02040503050406030204" pitchFamily="18" charset="0"/>
                              </a:rPr>
                              <m:t>𝑦</m:t>
                            </m:r>
                          </m:e>
                          <m: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1</m:t>
                            </m:r>
                          </m:sub>
                        </m:sSub>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2</m:t>
                            </m:r>
                          </m:sub>
                        </m:sSub>
                        <m:r>
                          <a:rPr lang="en-US" sz="1600" b="0" i="1" smtClean="0">
                            <a:solidFill>
                              <a:srgbClr val="FF0000"/>
                            </a:solidFill>
                            <a:latin typeface="Cambria Math" panose="02040503050406030204" pitchFamily="18" charset="0"/>
                          </a:rPr>
                          <m:t>|</m:t>
                        </m:r>
                      </m:sup>
                    </m:sSup>
                  </m:oMath>
                </a14:m>
                <a:r>
                  <a:rPr lang="en-US" sz="1600" dirty="0"/>
                  <a:t> (1) and can be measured by creating the </a:t>
                </a:r>
                <a:r>
                  <a:rPr lang="en-US" sz="1600" dirty="0" err="1"/>
                  <a:t>TLorentzVector</a:t>
                </a:r>
                <a:r>
                  <a:rPr lang="en-US" sz="1600" dirty="0"/>
                  <a:t>, boost it to the ZMF and find the rapidity difference of the two leading jets</a:t>
                </a:r>
              </a:p>
              <a:p>
                <a:pPr lvl="1"/>
                <a:endParaRPr lang="en-US" sz="1600" dirty="0"/>
              </a:p>
              <a:p>
                <a:pPr lvl="1"/>
                <a:r>
                  <a:rPr lang="en-US" sz="1600" dirty="0"/>
                  <a:t>We also define </a:t>
                </a:r>
                <a:r>
                  <a:rPr lang="en-US" sz="1600" dirty="0" err="1"/>
                  <a:t>y</a:t>
                </a:r>
                <a:r>
                  <a:rPr lang="en-US" sz="1600" baseline="-25000" dirty="0" err="1"/>
                  <a:t>Boost</a:t>
                </a:r>
                <a:r>
                  <a:rPr lang="en-US" sz="1600" dirty="0"/>
                  <a:t> = 0.5(y</a:t>
                </a:r>
                <a:r>
                  <a:rPr lang="en-US" sz="1600" baseline="-25000" dirty="0"/>
                  <a:t>1</a:t>
                </a:r>
                <a:r>
                  <a:rPr lang="en-US" sz="1600" dirty="0"/>
                  <a:t> + y</a:t>
                </a:r>
                <a:r>
                  <a:rPr lang="en-US" sz="1600" baseline="-25000" dirty="0"/>
                  <a:t>2</a:t>
                </a:r>
                <a:r>
                  <a:rPr lang="en-US" sz="1600" dirty="0"/>
                  <a:t>) which specifies the longitudinal boost by which the </a:t>
                </a:r>
                <a:r>
                  <a:rPr lang="en-US" sz="1600" dirty="0" err="1"/>
                  <a:t>dijet</a:t>
                </a:r>
                <a:r>
                  <a:rPr lang="en-US" sz="1600" dirty="0"/>
                  <a:t> CM frame is boosted with respect to the detector frame</a:t>
                </a:r>
              </a:p>
              <a:p>
                <a:pPr lvl="1"/>
                <a:endParaRPr lang="en-US" sz="1600" dirty="0"/>
              </a:p>
              <a:p>
                <a:pPr lvl="1"/>
                <a:r>
                  <a:rPr lang="en-US" sz="1600" dirty="0"/>
                  <a:t>2. By measuring the scattering angle </a:t>
                </a:r>
                <a:r>
                  <a:rPr lang="el-GR" sz="1600" dirty="0"/>
                  <a:t>θ* (</a:t>
                </a:r>
                <a:r>
                  <a:rPr lang="en-US" sz="1600" dirty="0"/>
                  <a:t>angle between top quark and z-axis in the Zero Momentum Frame)</a:t>
                </a:r>
              </a:p>
              <a:p>
                <a:pPr lvl="1"/>
                <a:r>
                  <a:rPr lang="en-US" sz="1600" dirty="0"/>
                  <a:t>We define as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𝑦</m:t>
                        </m:r>
                      </m:e>
                      <m:sup>
                        <m:r>
                          <a:rPr lang="en-US" sz="1600" i="1">
                            <a:latin typeface="Cambria Math" panose="02040503050406030204" pitchFamily="18" charset="0"/>
                          </a:rPr>
                          <m:t>∗</m:t>
                        </m:r>
                      </m:sup>
                    </m:sSup>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m:rPr>
                        <m:sty m:val="p"/>
                      </m:rPr>
                      <a:rPr lang="en-US" sz="1600">
                        <a:latin typeface="Cambria Math" panose="02040503050406030204" pitchFamily="18" charset="0"/>
                      </a:rPr>
                      <m:t>ln</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r>
                          <a:rPr lang="el-GR" sz="1600" i="1">
                            <a:latin typeface="Cambria Math" panose="02040503050406030204" pitchFamily="18" charset="0"/>
                          </a:rPr>
                          <m:t>+</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m:rPr>
                                <m:sty m:val="p"/>
                              </m:rPr>
                              <a:rPr lang="el-GR" sz="1600">
                                <a:latin typeface="Cambria Math" panose="02040503050406030204" pitchFamily="18" charset="0"/>
                              </a:rPr>
                              <m:t>θ</m:t>
                            </m:r>
                          </m:e>
                          <m:sup>
                            <m:r>
                              <a:rPr lang="el-GR" sz="1600">
                                <a:latin typeface="Cambria Math" panose="02040503050406030204" pitchFamily="18" charset="0"/>
                              </a:rPr>
                              <m:t>∗</m:t>
                            </m:r>
                          </m:sup>
                        </m:sSup>
                        <m:r>
                          <a:rPr lang="en-US" sz="1600" i="1">
                            <a:latin typeface="Cambria Math" panose="02040503050406030204" pitchFamily="18" charset="0"/>
                          </a:rPr>
                          <m:t>|</m:t>
                        </m:r>
                      </m:num>
                      <m:den>
                        <m:r>
                          <a:rPr lang="el-GR"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a:rPr lang="el-GR" sz="1600" i="1">
                                <a:latin typeface="Cambria Math" panose="02040503050406030204" pitchFamily="18" charset="0"/>
                              </a:rPr>
                              <m:t>𝜃</m:t>
                            </m:r>
                          </m:e>
                          <m:sup>
                            <m:r>
                              <a:rPr lang="el-GR" sz="1600" i="1">
                                <a:latin typeface="Cambria Math" panose="02040503050406030204" pitchFamily="18" charset="0"/>
                              </a:rPr>
                              <m:t>∗</m:t>
                            </m:r>
                          </m:sup>
                        </m:sSup>
                        <m:r>
                          <a:rPr lang="en-US" sz="1600" i="1">
                            <a:latin typeface="Cambria Math" panose="02040503050406030204" pitchFamily="18" charset="0"/>
                          </a:rPr>
                          <m:t>|</m:t>
                        </m:r>
                      </m:den>
                    </m:f>
                    <m:r>
                      <a:rPr lang="en-US" sz="1600" i="1">
                        <a:latin typeface="Cambria Math" panose="02040503050406030204" pitchFamily="18" charset="0"/>
                      </a:rPr>
                      <m:t>)</m:t>
                    </m:r>
                  </m:oMath>
                </a14:m>
                <a:r>
                  <a:rPr lang="en-US" sz="1600" dirty="0"/>
                  <a:t>   and from (1) we can find that:</a:t>
                </a:r>
              </a:p>
              <a:p>
                <a:pPr lvl="1"/>
                <a:endParaRPr lang="en-US" sz="1600" dirty="0"/>
              </a:p>
              <a:p>
                <a:pPr lvl="1"/>
                <a14:m>
                  <m:oMathPara xmlns:m="http://schemas.openxmlformats.org/officeDocument/2006/math">
                    <m:oMathParaPr>
                      <m:jc m:val="centerGroup"/>
                    </m:oMathParaPr>
                    <m:oMath xmlns:m="http://schemas.openxmlformats.org/officeDocument/2006/math">
                      <m:r>
                        <a:rPr lang="el-GR" sz="1600" b="0" i="1" smtClean="0">
                          <a:latin typeface="Cambria Math" panose="02040503050406030204" pitchFamily="18" charset="0"/>
                        </a:rPr>
                        <m:t>𝜒</m:t>
                      </m:r>
                      <m:r>
                        <a:rPr lang="el-GR" sz="1600" b="0" i="1" smtClean="0">
                          <a:latin typeface="Cambria Math" panose="02040503050406030204" pitchFamily="18" charset="0"/>
                        </a:rPr>
                        <m:t>= </m:t>
                      </m:r>
                      <m:f>
                        <m:fPr>
                          <m:ctrlPr>
                            <a:rPr lang="el-GR" sz="1600" b="0" i="1" smtClean="0">
                              <a:latin typeface="Cambria Math" panose="02040503050406030204" pitchFamily="18" charset="0"/>
                            </a:rPr>
                          </m:ctrlPr>
                        </m:fPr>
                        <m:num>
                          <m:r>
                            <a:rPr lang="el-GR" sz="1600" b="0" i="1" smtClean="0">
                              <a:latin typeface="Cambria Math" panose="02040503050406030204" pitchFamily="18" charset="0"/>
                            </a:rPr>
                            <m:t>1+</m:t>
                          </m:r>
                          <m:r>
                            <a:rPr lang="en-US" sz="1600" b="0" i="1" smtClean="0">
                              <a:latin typeface="Cambria Math" panose="02040503050406030204" pitchFamily="18" charset="0"/>
                            </a:rPr>
                            <m:t>|</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num>
                        <m:den>
                          <m:r>
                            <a:rPr lang="el-GR" sz="1600" b="0" i="1" smtClean="0">
                              <a:latin typeface="Cambria Math" panose="02040503050406030204" pitchFamily="18" charset="0"/>
                            </a:rPr>
                            <m:t>1−|</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den>
                      </m:f>
                    </m:oMath>
                  </m:oMathPara>
                </a14:m>
                <a:endParaRPr lang="en-US"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346842" y="717331"/>
                <a:ext cx="11633664" cy="5551776"/>
              </a:xfrm>
              <a:prstGeom prst="rect">
                <a:avLst/>
              </a:prstGeom>
              <a:blipFill>
                <a:blip r:embed="rId3"/>
                <a:stretch>
                  <a:fillRect l="-109"/>
                </a:stretch>
              </a:blipFill>
            </p:spPr>
            <p:txBody>
              <a:bodyPr/>
              <a:lstStyle/>
              <a:p>
                <a:r>
                  <a:rPr lang="en-US">
                    <a:noFill/>
                  </a:rPr>
                  <a:t> </a:t>
                </a:r>
              </a:p>
            </p:txBody>
          </p:sp>
        </mc:Fallback>
      </mc:AlternateContent>
      <p:sp>
        <p:nvSpPr>
          <p:cNvPr id="5" name="TextBox 4"/>
          <p:cNvSpPr txBox="1"/>
          <p:nvPr/>
        </p:nvSpPr>
        <p:spPr>
          <a:xfrm>
            <a:off x="260131" y="157656"/>
            <a:ext cx="10846676" cy="369332"/>
          </a:xfrm>
          <a:prstGeom prst="rect">
            <a:avLst/>
          </a:prstGeom>
          <a:noFill/>
        </p:spPr>
        <p:txBody>
          <a:bodyPr wrap="square" rtlCol="0">
            <a:spAutoFit/>
          </a:bodyPr>
          <a:lstStyle/>
          <a:p>
            <a:r>
              <a:rPr lang="en-US" u="sng" dirty="0"/>
              <a:t>Angular Distributions</a:t>
            </a:r>
            <a:endParaRPr lang="en-GB" u="sng" dirty="0"/>
          </a:p>
        </p:txBody>
      </p:sp>
      <p:sp>
        <p:nvSpPr>
          <p:cNvPr id="6" name="Slide Number Placeholder 5"/>
          <p:cNvSpPr>
            <a:spLocks noGrp="1"/>
          </p:cNvSpPr>
          <p:nvPr>
            <p:ph type="sldNum" sz="quarter" idx="12"/>
          </p:nvPr>
        </p:nvSpPr>
        <p:spPr/>
        <p:txBody>
          <a:bodyPr/>
          <a:lstStyle/>
          <a:p>
            <a:fld id="{AEEFAC8D-0A19-DC49-9F7A-4BFCAD95B105}" type="slidenum">
              <a:rPr lang="en-US" smtClean="0"/>
              <a:t>4</a:t>
            </a:fld>
            <a:endParaRPr lang="en-US"/>
          </a:p>
        </p:txBody>
      </p:sp>
    </p:spTree>
    <p:extLst>
      <p:ext uri="{BB962C8B-B14F-4D97-AF65-F5344CB8AC3E}">
        <p14:creationId xmlns:p14="http://schemas.microsoft.com/office/powerpoint/2010/main" val="323596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DA99A9-AF64-4C51-8102-AF6F038A1BFC}" type="datetime1">
              <a:rPr lang="en-US" smtClean="0"/>
              <a:t>11/7/19</a:t>
            </a:fld>
            <a:endParaRPr lang="en-US" dirty="0"/>
          </a:p>
        </p:txBody>
      </p:sp>
      <p:sp>
        <p:nvSpPr>
          <p:cNvPr id="3" name="Footer Placeholder 2"/>
          <p:cNvSpPr>
            <a:spLocks noGrp="1"/>
          </p:cNvSpPr>
          <p:nvPr>
            <p:ph type="ftr" sz="quarter" idx="11"/>
          </p:nvPr>
        </p:nvSpPr>
        <p:spPr/>
        <p:txBody>
          <a:bodyPr/>
          <a:lstStyle/>
          <a:p>
            <a:r>
              <a:rPr lang="fi-FI"/>
              <a:t>NTUA G. Bakas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5</a:t>
            </a:fld>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Training Outputs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873" y="1634819"/>
            <a:ext cx="3987165" cy="2940368"/>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8905" y="1628628"/>
            <a:ext cx="3987165" cy="294703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43" y="1634819"/>
            <a:ext cx="3987165" cy="2940368"/>
          </a:xfrm>
          <a:prstGeom prst="rect">
            <a:avLst/>
          </a:prstGeom>
        </p:spPr>
      </p:pic>
      <p:sp>
        <p:nvSpPr>
          <p:cNvPr id="11" name="TextBox 10"/>
          <p:cNvSpPr txBox="1"/>
          <p:nvPr/>
        </p:nvSpPr>
        <p:spPr>
          <a:xfrm>
            <a:off x="1499616" y="832104"/>
            <a:ext cx="1335024" cy="369332"/>
          </a:xfrm>
          <a:prstGeom prst="rect">
            <a:avLst/>
          </a:prstGeom>
          <a:noFill/>
        </p:spPr>
        <p:txBody>
          <a:bodyPr wrap="square" rtlCol="0">
            <a:spAutoFit/>
          </a:bodyPr>
          <a:lstStyle/>
          <a:p>
            <a:pPr algn="ctr"/>
            <a:r>
              <a:rPr lang="en-US" dirty="0">
                <a:solidFill>
                  <a:srgbClr val="00B0F0"/>
                </a:solidFill>
              </a:rPr>
              <a:t>2016</a:t>
            </a:r>
            <a:endParaRPr lang="en-GB" dirty="0">
              <a:solidFill>
                <a:srgbClr val="00B0F0"/>
              </a:solidFill>
            </a:endParaRPr>
          </a:p>
        </p:txBody>
      </p:sp>
      <p:sp>
        <p:nvSpPr>
          <p:cNvPr id="12" name="TextBox 11"/>
          <p:cNvSpPr txBox="1"/>
          <p:nvPr/>
        </p:nvSpPr>
        <p:spPr>
          <a:xfrm>
            <a:off x="5335977" y="832104"/>
            <a:ext cx="1335024" cy="369332"/>
          </a:xfrm>
          <a:prstGeom prst="rect">
            <a:avLst/>
          </a:prstGeom>
          <a:noFill/>
        </p:spPr>
        <p:txBody>
          <a:bodyPr wrap="square" rtlCol="0">
            <a:spAutoFit/>
          </a:bodyPr>
          <a:lstStyle/>
          <a:p>
            <a:pPr algn="ctr"/>
            <a:r>
              <a:rPr lang="en-US" dirty="0">
                <a:solidFill>
                  <a:srgbClr val="FF0000"/>
                </a:solidFill>
              </a:rPr>
              <a:t>2017</a:t>
            </a:r>
          </a:p>
        </p:txBody>
      </p:sp>
      <p:sp>
        <p:nvSpPr>
          <p:cNvPr id="13" name="TextBox 12"/>
          <p:cNvSpPr txBox="1"/>
          <p:nvPr/>
        </p:nvSpPr>
        <p:spPr>
          <a:xfrm>
            <a:off x="9375920" y="832104"/>
            <a:ext cx="1335024" cy="369332"/>
          </a:xfrm>
          <a:prstGeom prst="rect">
            <a:avLst/>
          </a:prstGeom>
          <a:noFill/>
        </p:spPr>
        <p:txBody>
          <a:bodyPr wrap="square" rtlCol="0">
            <a:spAutoFit/>
          </a:bodyPr>
          <a:lstStyle/>
          <a:p>
            <a:pPr algn="ctr"/>
            <a:r>
              <a:rPr lang="en-US" dirty="0">
                <a:solidFill>
                  <a:srgbClr val="00B050"/>
                </a:solidFill>
              </a:rPr>
              <a:t>2018</a:t>
            </a:r>
            <a:endParaRPr lang="en-GB" dirty="0">
              <a:solidFill>
                <a:srgbClr val="00B050"/>
              </a:solidFill>
            </a:endParaRPr>
          </a:p>
        </p:txBody>
      </p:sp>
    </p:spTree>
    <p:extLst>
      <p:ext uri="{BB962C8B-B14F-4D97-AF65-F5344CB8AC3E}">
        <p14:creationId xmlns:p14="http://schemas.microsoft.com/office/powerpoint/2010/main" val="2416301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Efficiency and Acceptance for </a:t>
            </a:r>
            <a:r>
              <a:rPr lang="en-US" sz="2800" u="sng" dirty="0">
                <a:solidFill>
                  <a:srgbClr val="00B0F0"/>
                </a:solidFill>
              </a:rPr>
              <a:t>2016</a:t>
            </a:r>
            <a:r>
              <a:rPr lang="en-US" sz="2800" u="sng" dirty="0"/>
              <a:t>, </a:t>
            </a:r>
            <a:r>
              <a:rPr lang="en-US" sz="2800" u="sng" dirty="0">
                <a:solidFill>
                  <a:srgbClr val="FF0000"/>
                </a:solidFill>
              </a:rPr>
              <a:t>2017</a:t>
            </a:r>
            <a:r>
              <a:rPr lang="en-US" sz="2800" u="sng" dirty="0"/>
              <a:t> and </a:t>
            </a:r>
            <a:r>
              <a:rPr lang="en-US" sz="2800" u="sng" dirty="0">
                <a:solidFill>
                  <a:srgbClr val="00B050"/>
                </a:solidFill>
              </a:rPr>
              <a:t>2018</a:t>
            </a:r>
            <a:r>
              <a:rPr lang="en-US" sz="2800" u="sng" dirty="0"/>
              <a:t> and previous 2016 analysis</a:t>
            </a:r>
          </a:p>
        </p:txBody>
      </p:sp>
      <p:pic>
        <p:nvPicPr>
          <p:cNvPr id="5" name="Picture 4">
            <a:extLst>
              <a:ext uri="{FF2B5EF4-FFF2-40B4-BE49-F238E27FC236}">
                <a16:creationId xmlns:a16="http://schemas.microsoft.com/office/drawing/2014/main" id="{E1052F2D-D854-F44C-9D4E-97B06A483B89}"/>
              </a:ext>
            </a:extLst>
          </p:cNvPr>
          <p:cNvPicPr>
            <a:picLocks noChangeAspect="1"/>
          </p:cNvPicPr>
          <p:nvPr/>
        </p:nvPicPr>
        <p:blipFill>
          <a:blip r:embed="rId2"/>
          <a:stretch>
            <a:fillRect/>
          </a:stretch>
        </p:blipFill>
        <p:spPr>
          <a:xfrm rot="5400000">
            <a:off x="651715" y="271559"/>
            <a:ext cx="5041265" cy="6120765"/>
          </a:xfrm>
          <a:prstGeom prst="rect">
            <a:avLst/>
          </a:prstGeom>
        </p:spPr>
      </p:pic>
      <p:pic>
        <p:nvPicPr>
          <p:cNvPr id="8" name="Picture 7">
            <a:extLst>
              <a:ext uri="{FF2B5EF4-FFF2-40B4-BE49-F238E27FC236}">
                <a16:creationId xmlns:a16="http://schemas.microsoft.com/office/drawing/2014/main" id="{5FE8AF75-6D02-614A-88CC-E7A5839A23C7}"/>
              </a:ext>
            </a:extLst>
          </p:cNvPr>
          <p:cNvPicPr>
            <a:picLocks noChangeAspect="1"/>
          </p:cNvPicPr>
          <p:nvPr/>
        </p:nvPicPr>
        <p:blipFill>
          <a:blip r:embed="rId3"/>
          <a:stretch>
            <a:fillRect/>
          </a:stretch>
        </p:blipFill>
        <p:spPr>
          <a:xfrm rot="5400000">
            <a:off x="6592886" y="271559"/>
            <a:ext cx="5041265" cy="6120765"/>
          </a:xfrm>
          <a:prstGeom prst="rect">
            <a:avLst/>
          </a:prstGeom>
        </p:spPr>
      </p:pic>
    </p:spTree>
    <p:extLst>
      <p:ext uri="{BB962C8B-B14F-4D97-AF65-F5344CB8AC3E}">
        <p14:creationId xmlns:p14="http://schemas.microsoft.com/office/powerpoint/2010/main" val="3175619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E2B1E9E-A552-E44C-B616-E59B23505277}"/>
              </a:ext>
            </a:extLst>
          </p:cNvPr>
          <p:cNvSpPr txBox="1"/>
          <p:nvPr/>
        </p:nvSpPr>
        <p:spPr>
          <a:xfrm>
            <a:off x="434339" y="208041"/>
            <a:ext cx="10674304" cy="492443"/>
          </a:xfrm>
          <a:prstGeom prst="rect">
            <a:avLst/>
          </a:prstGeom>
          <a:noFill/>
        </p:spPr>
        <p:txBody>
          <a:bodyPr wrap="square" rtlCol="0">
            <a:spAutoFit/>
          </a:bodyPr>
          <a:lstStyle/>
          <a:p>
            <a:r>
              <a:rPr lang="en-US" sz="2600" u="sng" dirty="0" err="1"/>
              <a:t>Btagging</a:t>
            </a:r>
            <a:r>
              <a:rPr lang="en-US" sz="2600" u="sng" dirty="0"/>
              <a:t> efficiency in eta, </a:t>
            </a:r>
            <a:r>
              <a:rPr lang="en-US" sz="2600" u="sng" dirty="0" err="1"/>
              <a:t>pT</a:t>
            </a:r>
            <a:r>
              <a:rPr lang="en-US" sz="2600" u="sng" baseline="-25000" dirty="0" err="1"/>
              <a:t>subJet</a:t>
            </a:r>
            <a:r>
              <a:rPr lang="en-US" sz="2600" u="sng" dirty="0"/>
              <a:t> phase space</a:t>
            </a:r>
            <a:endParaRPr lang="en-GB" sz="2600" u="sng" baseline="-25000" dirty="0"/>
          </a:p>
        </p:txBody>
      </p:sp>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 I. Papakrivopoulos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sp>
        <p:nvSpPr>
          <p:cNvPr id="4" name="TextBox 3">
            <a:extLst>
              <a:ext uri="{FF2B5EF4-FFF2-40B4-BE49-F238E27FC236}">
                <a16:creationId xmlns:a16="http://schemas.microsoft.com/office/drawing/2014/main" id="{233EC834-4CBA-244F-910E-C01F75A34B72}"/>
              </a:ext>
            </a:extLst>
          </p:cNvPr>
          <p:cNvSpPr txBox="1"/>
          <p:nvPr/>
        </p:nvSpPr>
        <p:spPr>
          <a:xfrm>
            <a:off x="2345436" y="963667"/>
            <a:ext cx="1285875" cy="369332"/>
          </a:xfrm>
          <a:prstGeom prst="rect">
            <a:avLst/>
          </a:prstGeom>
          <a:noFill/>
        </p:spPr>
        <p:txBody>
          <a:bodyPr wrap="square" rtlCol="0">
            <a:spAutoFit/>
          </a:bodyPr>
          <a:lstStyle/>
          <a:p>
            <a:pPr algn="ctr"/>
            <a:r>
              <a:rPr lang="en-US" dirty="0">
                <a:solidFill>
                  <a:srgbClr val="00B0F0"/>
                </a:solidFill>
              </a:rPr>
              <a:t>2016</a:t>
            </a:r>
          </a:p>
        </p:txBody>
      </p:sp>
      <p:sp>
        <p:nvSpPr>
          <p:cNvPr id="14" name="TextBox 13">
            <a:extLst>
              <a:ext uri="{FF2B5EF4-FFF2-40B4-BE49-F238E27FC236}">
                <a16:creationId xmlns:a16="http://schemas.microsoft.com/office/drawing/2014/main" id="{682143B9-A176-A34D-BC03-E3AB239735AE}"/>
              </a:ext>
            </a:extLst>
          </p:cNvPr>
          <p:cNvSpPr txBox="1"/>
          <p:nvPr/>
        </p:nvSpPr>
        <p:spPr>
          <a:xfrm>
            <a:off x="8560691" y="940052"/>
            <a:ext cx="1285875" cy="369332"/>
          </a:xfrm>
          <a:prstGeom prst="rect">
            <a:avLst/>
          </a:prstGeom>
          <a:noFill/>
        </p:spPr>
        <p:txBody>
          <a:bodyPr wrap="square" rtlCol="0">
            <a:spAutoFit/>
          </a:bodyPr>
          <a:lstStyle/>
          <a:p>
            <a:pPr algn="ctr"/>
            <a:r>
              <a:rPr lang="en-US" dirty="0">
                <a:solidFill>
                  <a:srgbClr val="FF0000"/>
                </a:solidFill>
              </a:rPr>
              <a:t>2017</a:t>
            </a:r>
          </a:p>
        </p:txBody>
      </p:sp>
      <p:pic>
        <p:nvPicPr>
          <p:cNvPr id="8" name="Picture 7">
            <a:extLst>
              <a:ext uri="{FF2B5EF4-FFF2-40B4-BE49-F238E27FC236}">
                <a16:creationId xmlns:a16="http://schemas.microsoft.com/office/drawing/2014/main" id="{7FDB4AD0-99D6-EE4C-83D1-5876503CE1DD}"/>
              </a:ext>
            </a:extLst>
          </p:cNvPr>
          <p:cNvPicPr>
            <a:picLocks noChangeAspect="1"/>
          </p:cNvPicPr>
          <p:nvPr/>
        </p:nvPicPr>
        <p:blipFill>
          <a:blip r:embed="rId2"/>
          <a:stretch>
            <a:fillRect/>
          </a:stretch>
        </p:blipFill>
        <p:spPr>
          <a:xfrm rot="5400000">
            <a:off x="832740" y="718694"/>
            <a:ext cx="4311269" cy="5976747"/>
          </a:xfrm>
          <a:prstGeom prst="rect">
            <a:avLst/>
          </a:prstGeom>
        </p:spPr>
      </p:pic>
      <p:pic>
        <p:nvPicPr>
          <p:cNvPr id="13" name="Picture 12">
            <a:extLst>
              <a:ext uri="{FF2B5EF4-FFF2-40B4-BE49-F238E27FC236}">
                <a16:creationId xmlns:a16="http://schemas.microsoft.com/office/drawing/2014/main" id="{D7166AC1-B812-C644-9532-22321B900954}"/>
              </a:ext>
            </a:extLst>
          </p:cNvPr>
          <p:cNvPicPr>
            <a:picLocks noChangeAspect="1"/>
          </p:cNvPicPr>
          <p:nvPr/>
        </p:nvPicPr>
        <p:blipFill>
          <a:blip r:embed="rId3"/>
          <a:stretch>
            <a:fillRect/>
          </a:stretch>
        </p:blipFill>
        <p:spPr>
          <a:xfrm rot="5400000">
            <a:off x="7047992" y="718694"/>
            <a:ext cx="4311269" cy="5976747"/>
          </a:xfrm>
          <a:prstGeom prst="rect">
            <a:avLst/>
          </a:prstGeom>
        </p:spPr>
      </p:pic>
      <p:sp>
        <p:nvSpPr>
          <p:cNvPr id="10" name="Rectangle 9">
            <a:extLst>
              <a:ext uri="{FF2B5EF4-FFF2-40B4-BE49-F238E27FC236}">
                <a16:creationId xmlns:a16="http://schemas.microsoft.com/office/drawing/2014/main" id="{0CC099F3-EAF5-9441-BB74-5A09EDD8492E}"/>
              </a:ext>
            </a:extLst>
          </p:cNvPr>
          <p:cNvSpPr/>
          <p:nvPr/>
        </p:nvSpPr>
        <p:spPr>
          <a:xfrm>
            <a:off x="54592" y="1379838"/>
            <a:ext cx="6027759" cy="4693416"/>
          </a:xfrm>
          <a:prstGeom prst="rect">
            <a:avLst/>
          </a:prstGeom>
          <a:noFill/>
          <a:ln w="63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741D09-6FBE-7945-9A24-184189AE3243}"/>
              </a:ext>
            </a:extLst>
          </p:cNvPr>
          <p:cNvSpPr/>
          <p:nvPr/>
        </p:nvSpPr>
        <p:spPr>
          <a:xfrm>
            <a:off x="6160660" y="1381065"/>
            <a:ext cx="5976748" cy="469341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070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E2B1E9E-A552-E44C-B616-E59B23505277}"/>
              </a:ext>
            </a:extLst>
          </p:cNvPr>
          <p:cNvSpPr txBox="1"/>
          <p:nvPr/>
        </p:nvSpPr>
        <p:spPr>
          <a:xfrm>
            <a:off x="434339" y="208041"/>
            <a:ext cx="10674304" cy="492443"/>
          </a:xfrm>
          <a:prstGeom prst="rect">
            <a:avLst/>
          </a:prstGeom>
          <a:noFill/>
        </p:spPr>
        <p:txBody>
          <a:bodyPr wrap="square" rtlCol="0">
            <a:spAutoFit/>
          </a:bodyPr>
          <a:lstStyle/>
          <a:p>
            <a:r>
              <a:rPr lang="en-US" sz="2600" u="sng" dirty="0" err="1"/>
              <a:t>Btagging</a:t>
            </a:r>
            <a:r>
              <a:rPr lang="en-US" sz="2600" u="sng" dirty="0"/>
              <a:t> efficiency in eta, </a:t>
            </a:r>
            <a:r>
              <a:rPr lang="en-US" sz="2600" u="sng" dirty="0" err="1"/>
              <a:t>pT</a:t>
            </a:r>
            <a:r>
              <a:rPr lang="en-US" sz="2600" u="sng" baseline="-25000" dirty="0" err="1"/>
              <a:t>subJet</a:t>
            </a:r>
            <a:r>
              <a:rPr lang="en-US" sz="2600" u="sng" dirty="0"/>
              <a:t> phase space</a:t>
            </a:r>
            <a:endParaRPr lang="en-GB" sz="2600" u="sng" baseline="-25000" dirty="0"/>
          </a:p>
        </p:txBody>
      </p:sp>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a:t>NTUA G. Bakas, I. Papakrivopoulos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208042"/>
            <a:ext cx="10520413" cy="74630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GB" dirty="0"/>
          </a:p>
        </p:txBody>
      </p:sp>
      <p:sp>
        <p:nvSpPr>
          <p:cNvPr id="4" name="TextBox 3">
            <a:extLst>
              <a:ext uri="{FF2B5EF4-FFF2-40B4-BE49-F238E27FC236}">
                <a16:creationId xmlns:a16="http://schemas.microsoft.com/office/drawing/2014/main" id="{233EC834-4CBA-244F-910E-C01F75A34B72}"/>
              </a:ext>
            </a:extLst>
          </p:cNvPr>
          <p:cNvSpPr txBox="1"/>
          <p:nvPr/>
        </p:nvSpPr>
        <p:spPr>
          <a:xfrm>
            <a:off x="2405062" y="970322"/>
            <a:ext cx="1285875" cy="369332"/>
          </a:xfrm>
          <a:prstGeom prst="rect">
            <a:avLst/>
          </a:prstGeom>
          <a:noFill/>
        </p:spPr>
        <p:txBody>
          <a:bodyPr wrap="square" rtlCol="0">
            <a:spAutoFit/>
          </a:bodyPr>
          <a:lstStyle/>
          <a:p>
            <a:pPr algn="ctr"/>
            <a:r>
              <a:rPr lang="en-US" dirty="0">
                <a:solidFill>
                  <a:srgbClr val="00B050"/>
                </a:solidFill>
              </a:rPr>
              <a:t>2018</a:t>
            </a:r>
          </a:p>
        </p:txBody>
      </p:sp>
      <p:sp>
        <p:nvSpPr>
          <p:cNvPr id="14" name="TextBox 13">
            <a:extLst>
              <a:ext uri="{FF2B5EF4-FFF2-40B4-BE49-F238E27FC236}">
                <a16:creationId xmlns:a16="http://schemas.microsoft.com/office/drawing/2014/main" id="{682143B9-A176-A34D-BC03-E3AB239735AE}"/>
              </a:ext>
            </a:extLst>
          </p:cNvPr>
          <p:cNvSpPr txBox="1"/>
          <p:nvPr/>
        </p:nvSpPr>
        <p:spPr>
          <a:xfrm>
            <a:off x="8560688" y="942203"/>
            <a:ext cx="1285875" cy="369332"/>
          </a:xfrm>
          <a:prstGeom prst="rect">
            <a:avLst/>
          </a:prstGeom>
          <a:noFill/>
        </p:spPr>
        <p:txBody>
          <a:bodyPr wrap="square" rtlCol="0">
            <a:spAutoFit/>
          </a:bodyPr>
          <a:lstStyle/>
          <a:p>
            <a:pPr algn="ctr"/>
            <a:r>
              <a:rPr lang="en-US" dirty="0">
                <a:solidFill>
                  <a:srgbClr val="FF0000"/>
                </a:solidFill>
              </a:rPr>
              <a:t>2016</a:t>
            </a:r>
          </a:p>
        </p:txBody>
      </p:sp>
      <p:pic>
        <p:nvPicPr>
          <p:cNvPr id="13" name="Picture 12">
            <a:extLst>
              <a:ext uri="{FF2B5EF4-FFF2-40B4-BE49-F238E27FC236}">
                <a16:creationId xmlns:a16="http://schemas.microsoft.com/office/drawing/2014/main" id="{D7166AC1-B812-C644-9532-22321B900954}"/>
              </a:ext>
            </a:extLst>
          </p:cNvPr>
          <p:cNvPicPr>
            <a:picLocks noChangeAspect="1"/>
          </p:cNvPicPr>
          <p:nvPr/>
        </p:nvPicPr>
        <p:blipFill>
          <a:blip r:embed="rId2"/>
          <a:stretch>
            <a:fillRect/>
          </a:stretch>
        </p:blipFill>
        <p:spPr>
          <a:xfrm rot="5400000">
            <a:off x="7034344" y="718694"/>
            <a:ext cx="4311269" cy="5976747"/>
          </a:xfrm>
          <a:prstGeom prst="rect">
            <a:avLst/>
          </a:prstGeom>
        </p:spPr>
      </p:pic>
      <p:pic>
        <p:nvPicPr>
          <p:cNvPr id="6" name="Picture 5">
            <a:extLst>
              <a:ext uri="{FF2B5EF4-FFF2-40B4-BE49-F238E27FC236}">
                <a16:creationId xmlns:a16="http://schemas.microsoft.com/office/drawing/2014/main" id="{2B25003D-F856-EC41-BFF6-8D2D2D838566}"/>
              </a:ext>
            </a:extLst>
          </p:cNvPr>
          <p:cNvPicPr>
            <a:picLocks noChangeAspect="1"/>
          </p:cNvPicPr>
          <p:nvPr/>
        </p:nvPicPr>
        <p:blipFill>
          <a:blip r:embed="rId3"/>
          <a:stretch>
            <a:fillRect/>
          </a:stretch>
        </p:blipFill>
        <p:spPr>
          <a:xfrm rot="5400000">
            <a:off x="951992" y="718694"/>
            <a:ext cx="4311269" cy="5976747"/>
          </a:xfrm>
          <a:prstGeom prst="rect">
            <a:avLst/>
          </a:prstGeom>
        </p:spPr>
      </p:pic>
      <p:sp>
        <p:nvSpPr>
          <p:cNvPr id="15" name="Rectangle 14">
            <a:extLst>
              <a:ext uri="{FF2B5EF4-FFF2-40B4-BE49-F238E27FC236}">
                <a16:creationId xmlns:a16="http://schemas.microsoft.com/office/drawing/2014/main" id="{B3E695FB-8D81-AA42-B7AE-DA23EE5DBF16}"/>
              </a:ext>
            </a:extLst>
          </p:cNvPr>
          <p:cNvSpPr/>
          <p:nvPr/>
        </p:nvSpPr>
        <p:spPr>
          <a:xfrm>
            <a:off x="54592" y="1379838"/>
            <a:ext cx="6027759" cy="4693416"/>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7C5903D-3FCF-A646-857E-134E0CB9B609}"/>
              </a:ext>
            </a:extLst>
          </p:cNvPr>
          <p:cNvSpPr/>
          <p:nvPr/>
        </p:nvSpPr>
        <p:spPr>
          <a:xfrm>
            <a:off x="6160660" y="1381065"/>
            <a:ext cx="5976748" cy="469341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9781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a:t>NTUA G. Bakas, I. Papakrivopoulos</a:t>
            </a:r>
            <a:endParaRPr lang="en-US" dirty="0"/>
          </a:p>
        </p:txBody>
      </p:sp>
      <p:sp>
        <p:nvSpPr>
          <p:cNvPr id="7" name="TextBox 6"/>
          <p:cNvSpPr txBox="1"/>
          <p:nvPr/>
        </p:nvSpPr>
        <p:spPr>
          <a:xfrm>
            <a:off x="111965" y="83975"/>
            <a:ext cx="11783049" cy="1384995"/>
          </a:xfrm>
          <a:prstGeom prst="rect">
            <a:avLst/>
          </a:prstGeom>
          <a:noFill/>
        </p:spPr>
        <p:txBody>
          <a:bodyPr wrap="square" rtlCol="0">
            <a:spAutoFit/>
          </a:bodyPr>
          <a:lstStyle/>
          <a:p>
            <a:r>
              <a:rPr lang="en-US" sz="2800" u="sng" dirty="0"/>
              <a:t>Efficiency, Acceptance for </a:t>
            </a:r>
            <a:r>
              <a:rPr lang="el-GR" sz="2800" u="sng" dirty="0"/>
              <a:t>χ</a:t>
            </a:r>
            <a:endParaRPr lang="en-US" sz="2800" u="sng" dirty="0"/>
          </a:p>
          <a:p>
            <a:endParaRPr lang="en-US" sz="2800" u="sng" dirty="0"/>
          </a:p>
          <a:p>
            <a:endParaRPr lang="en-US" sz="2800" u="sng" dirty="0"/>
          </a:p>
        </p:txBody>
      </p:sp>
      <p:pic>
        <p:nvPicPr>
          <p:cNvPr id="5" name="Picture 4">
            <a:extLst>
              <a:ext uri="{FF2B5EF4-FFF2-40B4-BE49-F238E27FC236}">
                <a16:creationId xmlns:a16="http://schemas.microsoft.com/office/drawing/2014/main" id="{02EB2D09-8AC3-2E49-B5F7-E7E00DA3B608}"/>
              </a:ext>
            </a:extLst>
          </p:cNvPr>
          <p:cNvPicPr>
            <a:picLocks noChangeAspect="1"/>
          </p:cNvPicPr>
          <p:nvPr/>
        </p:nvPicPr>
        <p:blipFill>
          <a:blip r:embed="rId2"/>
          <a:stretch>
            <a:fillRect/>
          </a:stretch>
        </p:blipFill>
        <p:spPr>
          <a:xfrm rot="5400000">
            <a:off x="6499020" y="236722"/>
            <a:ext cx="5041265" cy="6120765"/>
          </a:xfrm>
          <a:prstGeom prst="rect">
            <a:avLst/>
          </a:prstGeom>
        </p:spPr>
      </p:pic>
      <p:pic>
        <p:nvPicPr>
          <p:cNvPr id="9" name="Picture 8">
            <a:extLst>
              <a:ext uri="{FF2B5EF4-FFF2-40B4-BE49-F238E27FC236}">
                <a16:creationId xmlns:a16="http://schemas.microsoft.com/office/drawing/2014/main" id="{45300CFF-7B92-5B4E-B79E-2910DEA5A28E}"/>
              </a:ext>
            </a:extLst>
          </p:cNvPr>
          <p:cNvPicPr>
            <a:picLocks noChangeAspect="1"/>
          </p:cNvPicPr>
          <p:nvPr/>
        </p:nvPicPr>
        <p:blipFill>
          <a:blip r:embed="rId3"/>
          <a:stretch>
            <a:fillRect/>
          </a:stretch>
        </p:blipFill>
        <p:spPr>
          <a:xfrm rot="5400000">
            <a:off x="651715" y="236722"/>
            <a:ext cx="5041265" cy="6120765"/>
          </a:xfrm>
          <a:prstGeom prst="rect">
            <a:avLst/>
          </a:prstGeom>
        </p:spPr>
      </p:pic>
    </p:spTree>
    <p:extLst>
      <p:ext uri="{BB962C8B-B14F-4D97-AF65-F5344CB8AC3E}">
        <p14:creationId xmlns:p14="http://schemas.microsoft.com/office/powerpoint/2010/main" val="329267482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TotalTime>
  <Words>2504</Words>
  <Application>Microsoft Macintosh PowerPoint</Application>
  <PresentationFormat>Widescreen</PresentationFormat>
  <Paragraphs>271</Paragraphs>
  <Slides>37</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Arial</vt:lpstr>
      <vt:lpstr>Calibri</vt:lpstr>
      <vt:lpstr>Calibri Light</vt:lpstr>
      <vt:lpstr>Cambria Math</vt:lpstr>
      <vt:lpstr>Menlo</vt:lpstr>
      <vt:lpstr>Retrospect</vt:lpstr>
      <vt:lpstr>Custom Design</vt:lpstr>
      <vt:lpstr> Status Report Mass Fit and bTagging Efficiency  (2016 and 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Status report on Mass Fit (2017) and btagging efficiency (2017)</dc:title>
  <dc:creator>Microsoft Office User</dc:creator>
  <cp:lastModifiedBy>Microsoft Office User</cp:lastModifiedBy>
  <cp:revision>333</cp:revision>
  <dcterms:created xsi:type="dcterms:W3CDTF">2019-10-31T16:13:18Z</dcterms:created>
  <dcterms:modified xsi:type="dcterms:W3CDTF">2019-11-07T11:32:57Z</dcterms:modified>
</cp:coreProperties>
</file>